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2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diagrams/drawing2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handoutMasterIdLst>
    <p:handoutMasterId r:id="rId31"/>
  </p:handoutMasterIdLst>
  <p:sldIdLst>
    <p:sldId id="256" r:id="rId2"/>
    <p:sldId id="284" r:id="rId3"/>
    <p:sldId id="285" r:id="rId4"/>
    <p:sldId id="286" r:id="rId5"/>
    <p:sldId id="287" r:id="rId6"/>
    <p:sldId id="282" r:id="rId7"/>
    <p:sldId id="288" r:id="rId8"/>
    <p:sldId id="260" r:id="rId9"/>
    <p:sldId id="265" r:id="rId10"/>
    <p:sldId id="261" r:id="rId11"/>
    <p:sldId id="271" r:id="rId12"/>
    <p:sldId id="273" r:id="rId13"/>
    <p:sldId id="274" r:id="rId14"/>
    <p:sldId id="272" r:id="rId15"/>
    <p:sldId id="281" r:id="rId16"/>
    <p:sldId id="262" r:id="rId17"/>
    <p:sldId id="275" r:id="rId18"/>
    <p:sldId id="263" r:id="rId19"/>
    <p:sldId id="264" r:id="rId20"/>
    <p:sldId id="276" r:id="rId21"/>
    <p:sldId id="277" r:id="rId22"/>
    <p:sldId id="267" r:id="rId23"/>
    <p:sldId id="266" r:id="rId24"/>
    <p:sldId id="259" r:id="rId25"/>
    <p:sldId id="268" r:id="rId26"/>
    <p:sldId id="269" r:id="rId27"/>
    <p:sldId id="270" r:id="rId28"/>
    <p:sldId id="279" r:id="rId29"/>
  </p:sldIdLst>
  <p:sldSz cx="9144000" cy="6858000" type="screen4x3"/>
  <p:notesSz cx="6807200" cy="9939338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49" autoAdjust="0"/>
  </p:normalViewPr>
  <p:slideViewPr>
    <p:cSldViewPr>
      <p:cViewPr varScale="1">
        <p:scale>
          <a:sx n="89" d="100"/>
          <a:sy n="89" d="100"/>
        </p:scale>
        <p:origin x="128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3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reeda Mohd Fauzee" userId="317b9630-3a1f-4d7a-ad9a-4df797433863" providerId="ADAL" clId="{52199551-D7AE-477C-8E85-44EBE00A269E}"/>
    <pc:docChg chg="modSld">
      <pc:chgData name="Zaireeda Mohd Fauzee" userId="317b9630-3a1f-4d7a-ad9a-4df797433863" providerId="ADAL" clId="{52199551-D7AE-477C-8E85-44EBE00A269E}" dt="2021-11-23T06:01:10.348" v="0" actId="20577"/>
      <pc:docMkLst>
        <pc:docMk/>
      </pc:docMkLst>
      <pc:sldChg chg="modSp mod">
        <pc:chgData name="Zaireeda Mohd Fauzee" userId="317b9630-3a1f-4d7a-ad9a-4df797433863" providerId="ADAL" clId="{52199551-D7AE-477C-8E85-44EBE00A269E}" dt="2021-11-23T06:01:10.348" v="0" actId="20577"/>
        <pc:sldMkLst>
          <pc:docMk/>
          <pc:sldMk cId="247870872" sldId="256"/>
        </pc:sldMkLst>
        <pc:spChg chg="mod">
          <ac:chgData name="Zaireeda Mohd Fauzee" userId="317b9630-3a1f-4d7a-ad9a-4df797433863" providerId="ADAL" clId="{52199551-D7AE-477C-8E85-44EBE00A269E}" dt="2021-11-23T06:01:10.348" v="0" actId="20577"/>
          <ac:spMkLst>
            <pc:docMk/>
            <pc:sldMk cId="247870872" sldId="256"/>
            <ac:spMk id="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3A73FD-EBDD-4D68-A9C0-8E8A252F2384}" type="doc">
      <dgm:prSet loTypeId="urn:microsoft.com/office/officeart/2005/8/layout/equation1" loCatId="process" qsTypeId="urn:microsoft.com/office/officeart/2005/8/quickstyle/simple2" qsCatId="simple" csTypeId="urn:microsoft.com/office/officeart/2005/8/colors/accent1_2" csCatId="accent1" phldr="1"/>
      <dgm:spPr/>
    </dgm:pt>
    <dgm:pt modelId="{B815D4A3-E871-464B-B89C-67E2589D127F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Threat</a:t>
          </a:r>
          <a:endParaRPr lang="en-MY" sz="1600" dirty="0">
            <a:solidFill>
              <a:schemeClr val="tx1"/>
            </a:solidFill>
          </a:endParaRPr>
        </a:p>
      </dgm:t>
    </dgm:pt>
    <dgm:pt modelId="{1638E047-AB23-4F42-B635-6699A2BF27F7}" type="parTrans" cxnId="{F93FF0DC-B0FE-4D14-BCE0-A8B6EDC41097}">
      <dgm:prSet/>
      <dgm:spPr/>
      <dgm:t>
        <a:bodyPr/>
        <a:lstStyle/>
        <a:p>
          <a:endParaRPr lang="en-MY"/>
        </a:p>
      </dgm:t>
    </dgm:pt>
    <dgm:pt modelId="{0BE5A5F1-2556-4E0F-898F-E9827CD17BC2}" type="sibTrans" cxnId="{F93FF0DC-B0FE-4D14-BCE0-A8B6EDC41097}">
      <dgm:prSet/>
      <dgm:spPr/>
      <dgm:t>
        <a:bodyPr/>
        <a:lstStyle/>
        <a:p>
          <a:endParaRPr lang="en-MY" dirty="0"/>
        </a:p>
      </dgm:t>
    </dgm:pt>
    <dgm:pt modelId="{94406B0D-DB3E-4447-83C0-105C0C3028B0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Business Impact</a:t>
          </a:r>
          <a:endParaRPr lang="en-MY" sz="1600" dirty="0">
            <a:solidFill>
              <a:schemeClr val="tx1"/>
            </a:solidFill>
          </a:endParaRPr>
        </a:p>
      </dgm:t>
    </dgm:pt>
    <dgm:pt modelId="{A72B3EA3-27B9-4FB1-8051-23E18776B63B}" type="parTrans" cxnId="{07314938-1804-4EB1-A694-C769A4AF3A4C}">
      <dgm:prSet/>
      <dgm:spPr/>
      <dgm:t>
        <a:bodyPr/>
        <a:lstStyle/>
        <a:p>
          <a:endParaRPr lang="en-MY"/>
        </a:p>
      </dgm:t>
    </dgm:pt>
    <dgm:pt modelId="{6FA2C5B8-7AB4-4529-962E-AA12865A273A}" type="sibTrans" cxnId="{07314938-1804-4EB1-A694-C769A4AF3A4C}">
      <dgm:prSet/>
      <dgm:spPr/>
      <dgm:t>
        <a:bodyPr/>
        <a:lstStyle/>
        <a:p>
          <a:endParaRPr lang="en-MY" dirty="0"/>
        </a:p>
      </dgm:t>
    </dgm:pt>
    <dgm:pt modelId="{DB3B253A-4FB3-4775-9596-04B067725B26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Vulnerabilities</a:t>
          </a:r>
          <a:endParaRPr lang="en-MY" sz="1600" dirty="0">
            <a:solidFill>
              <a:schemeClr val="tx1"/>
            </a:solidFill>
          </a:endParaRPr>
        </a:p>
      </dgm:t>
    </dgm:pt>
    <dgm:pt modelId="{4A094A47-B1D2-4D9F-8BCE-F537B23430F6}" type="parTrans" cxnId="{D96DDED6-8C70-4B45-BB79-87F4251E4E30}">
      <dgm:prSet/>
      <dgm:spPr/>
      <dgm:t>
        <a:bodyPr/>
        <a:lstStyle/>
        <a:p>
          <a:endParaRPr lang="en-MY"/>
        </a:p>
      </dgm:t>
    </dgm:pt>
    <dgm:pt modelId="{CDE9FE25-D8B1-433A-8904-04F24E965C62}" type="sibTrans" cxnId="{D96DDED6-8C70-4B45-BB79-87F4251E4E30}">
      <dgm:prSet/>
      <dgm:spPr/>
      <dgm:t>
        <a:bodyPr/>
        <a:lstStyle/>
        <a:p>
          <a:endParaRPr lang="en-MY" dirty="0"/>
        </a:p>
      </dgm:t>
    </dgm:pt>
    <dgm:pt modelId="{07D07491-6EBE-4799-8404-BEAC37F98B77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Risk</a:t>
          </a:r>
          <a:endParaRPr lang="en-MY" sz="1600" dirty="0">
            <a:solidFill>
              <a:schemeClr val="tx1"/>
            </a:solidFill>
          </a:endParaRPr>
        </a:p>
      </dgm:t>
    </dgm:pt>
    <dgm:pt modelId="{E8710B6B-8486-424D-B804-A2EC9B7C6B92}" type="parTrans" cxnId="{86AB809B-D133-46AF-BBFE-52C1C7E5BAF5}">
      <dgm:prSet/>
      <dgm:spPr/>
      <dgm:t>
        <a:bodyPr/>
        <a:lstStyle/>
        <a:p>
          <a:endParaRPr lang="en-MY"/>
        </a:p>
      </dgm:t>
    </dgm:pt>
    <dgm:pt modelId="{DA7F76E4-27C2-4338-870D-D71C4CE5D0C9}" type="sibTrans" cxnId="{86AB809B-D133-46AF-BBFE-52C1C7E5BAF5}">
      <dgm:prSet/>
      <dgm:spPr/>
      <dgm:t>
        <a:bodyPr/>
        <a:lstStyle/>
        <a:p>
          <a:endParaRPr lang="en-MY"/>
        </a:p>
      </dgm:t>
    </dgm:pt>
    <dgm:pt modelId="{5AE57E17-9EFC-4AEC-A76C-B744AF0377BA}" type="pres">
      <dgm:prSet presAssocID="{213A73FD-EBDD-4D68-A9C0-8E8A252F2384}" presName="linearFlow" presStyleCnt="0">
        <dgm:presLayoutVars>
          <dgm:dir/>
          <dgm:resizeHandles val="exact"/>
        </dgm:presLayoutVars>
      </dgm:prSet>
      <dgm:spPr/>
    </dgm:pt>
    <dgm:pt modelId="{4A165296-8D38-479A-A394-CD32479B2F10}" type="pres">
      <dgm:prSet presAssocID="{B815D4A3-E871-464B-B89C-67E2589D127F}" presName="node" presStyleLbl="node1" presStyleIdx="0" presStyleCnt="4" custLinFactY="22518" custLinFactNeighborY="100000">
        <dgm:presLayoutVars>
          <dgm:bulletEnabled val="1"/>
        </dgm:presLayoutVars>
      </dgm:prSet>
      <dgm:spPr/>
    </dgm:pt>
    <dgm:pt modelId="{0697A40A-0A9A-4771-AF9C-082A42D2BB5D}" type="pres">
      <dgm:prSet presAssocID="{0BE5A5F1-2556-4E0F-898F-E9827CD17BC2}" presName="spacerL" presStyleCnt="0"/>
      <dgm:spPr/>
    </dgm:pt>
    <dgm:pt modelId="{42F541D9-4B50-4DC2-AC1E-AB8EAEC8C07F}" type="pres">
      <dgm:prSet presAssocID="{0BE5A5F1-2556-4E0F-898F-E9827CD17BC2}" presName="sibTrans" presStyleLbl="sibTrans2D1" presStyleIdx="0" presStyleCnt="3" custLinFactY="100000" custLinFactNeighborY="115772"/>
      <dgm:spPr>
        <a:prstGeom prst="mathMultiply">
          <a:avLst/>
        </a:prstGeom>
      </dgm:spPr>
    </dgm:pt>
    <dgm:pt modelId="{468472F8-8279-43E8-950D-221116F1AC68}" type="pres">
      <dgm:prSet presAssocID="{0BE5A5F1-2556-4E0F-898F-E9827CD17BC2}" presName="spacerR" presStyleCnt="0"/>
      <dgm:spPr/>
    </dgm:pt>
    <dgm:pt modelId="{6398CFE2-49FD-4087-8DBD-2E8A433F93F6}" type="pres">
      <dgm:prSet presAssocID="{DB3B253A-4FB3-4775-9596-04B067725B26}" presName="node" presStyleLbl="node1" presStyleIdx="1" presStyleCnt="4" custLinFactY="22518" custLinFactNeighborY="100000">
        <dgm:presLayoutVars>
          <dgm:bulletEnabled val="1"/>
        </dgm:presLayoutVars>
      </dgm:prSet>
      <dgm:spPr/>
    </dgm:pt>
    <dgm:pt modelId="{31A69312-F023-4F28-B0D1-043FEAB11E06}" type="pres">
      <dgm:prSet presAssocID="{CDE9FE25-D8B1-433A-8904-04F24E965C62}" presName="spacerL" presStyleCnt="0"/>
      <dgm:spPr/>
    </dgm:pt>
    <dgm:pt modelId="{03E3AE9D-BE56-4184-B4C6-2FF58ABCCCDD}" type="pres">
      <dgm:prSet presAssocID="{CDE9FE25-D8B1-433A-8904-04F24E965C62}" presName="sibTrans" presStyleLbl="sibTrans2D1" presStyleIdx="1" presStyleCnt="3" custLinFactY="100000" custLinFactNeighborY="115772"/>
      <dgm:spPr>
        <a:prstGeom prst="mathMultiply">
          <a:avLst/>
        </a:prstGeom>
      </dgm:spPr>
    </dgm:pt>
    <dgm:pt modelId="{E0608B1D-BE47-413B-8C08-60116D348591}" type="pres">
      <dgm:prSet presAssocID="{CDE9FE25-D8B1-433A-8904-04F24E965C62}" presName="spacerR" presStyleCnt="0"/>
      <dgm:spPr/>
    </dgm:pt>
    <dgm:pt modelId="{F2E9CE7A-E6AE-4497-BD46-C944ECF0958F}" type="pres">
      <dgm:prSet presAssocID="{94406B0D-DB3E-4447-83C0-105C0C3028B0}" presName="node" presStyleLbl="node1" presStyleIdx="2" presStyleCnt="4" custLinFactY="22518" custLinFactNeighborY="100000">
        <dgm:presLayoutVars>
          <dgm:bulletEnabled val="1"/>
        </dgm:presLayoutVars>
      </dgm:prSet>
      <dgm:spPr/>
    </dgm:pt>
    <dgm:pt modelId="{81D50506-DDBE-48CD-80A8-22285DA73F92}" type="pres">
      <dgm:prSet presAssocID="{6FA2C5B8-7AB4-4529-962E-AA12865A273A}" presName="spacerL" presStyleCnt="0"/>
      <dgm:spPr/>
    </dgm:pt>
    <dgm:pt modelId="{7183CFF0-5DE5-49C9-9A9C-35A52D9B7569}" type="pres">
      <dgm:prSet presAssocID="{6FA2C5B8-7AB4-4529-962E-AA12865A273A}" presName="sibTrans" presStyleLbl="sibTrans2D1" presStyleIdx="2" presStyleCnt="3" custLinFactY="100000" custLinFactNeighborY="115772"/>
      <dgm:spPr/>
    </dgm:pt>
    <dgm:pt modelId="{8FCF7BAB-8015-46A0-80F4-32AA868E289E}" type="pres">
      <dgm:prSet presAssocID="{6FA2C5B8-7AB4-4529-962E-AA12865A273A}" presName="spacerR" presStyleCnt="0"/>
      <dgm:spPr/>
    </dgm:pt>
    <dgm:pt modelId="{319ED05B-91C4-477D-96C2-EEE1E4172CE3}" type="pres">
      <dgm:prSet presAssocID="{07D07491-6EBE-4799-8404-BEAC37F98B77}" presName="node" presStyleLbl="node1" presStyleIdx="3" presStyleCnt="4" custLinFactY="22518" custLinFactNeighborY="100000">
        <dgm:presLayoutVars>
          <dgm:bulletEnabled val="1"/>
        </dgm:presLayoutVars>
      </dgm:prSet>
      <dgm:spPr/>
    </dgm:pt>
  </dgm:ptLst>
  <dgm:cxnLst>
    <dgm:cxn modelId="{83703506-265C-4816-9DF8-7B98F76A0E25}" type="presOf" srcId="{6FA2C5B8-7AB4-4529-962E-AA12865A273A}" destId="{7183CFF0-5DE5-49C9-9A9C-35A52D9B7569}" srcOrd="0" destOrd="0" presId="urn:microsoft.com/office/officeart/2005/8/layout/equation1"/>
    <dgm:cxn modelId="{07314938-1804-4EB1-A694-C769A4AF3A4C}" srcId="{213A73FD-EBDD-4D68-A9C0-8E8A252F2384}" destId="{94406B0D-DB3E-4447-83C0-105C0C3028B0}" srcOrd="2" destOrd="0" parTransId="{A72B3EA3-27B9-4FB1-8051-23E18776B63B}" sibTransId="{6FA2C5B8-7AB4-4529-962E-AA12865A273A}"/>
    <dgm:cxn modelId="{1469FB6D-E5EB-43CB-AF0A-E4F70698741E}" type="presOf" srcId="{213A73FD-EBDD-4D68-A9C0-8E8A252F2384}" destId="{5AE57E17-9EFC-4AEC-A76C-B744AF0377BA}" srcOrd="0" destOrd="0" presId="urn:microsoft.com/office/officeart/2005/8/layout/equation1"/>
    <dgm:cxn modelId="{BA05B37E-8FD7-4F9A-A07F-84C56755836A}" type="presOf" srcId="{0BE5A5F1-2556-4E0F-898F-E9827CD17BC2}" destId="{42F541D9-4B50-4DC2-AC1E-AB8EAEC8C07F}" srcOrd="0" destOrd="0" presId="urn:microsoft.com/office/officeart/2005/8/layout/equation1"/>
    <dgm:cxn modelId="{4CCB1F80-5FB4-4E87-B345-5EE26C282A19}" type="presOf" srcId="{94406B0D-DB3E-4447-83C0-105C0C3028B0}" destId="{F2E9CE7A-E6AE-4497-BD46-C944ECF0958F}" srcOrd="0" destOrd="0" presId="urn:microsoft.com/office/officeart/2005/8/layout/equation1"/>
    <dgm:cxn modelId="{D18EAE99-3EB4-48FE-AA9D-6FF7D6F06D13}" type="presOf" srcId="{DB3B253A-4FB3-4775-9596-04B067725B26}" destId="{6398CFE2-49FD-4087-8DBD-2E8A433F93F6}" srcOrd="0" destOrd="0" presId="urn:microsoft.com/office/officeart/2005/8/layout/equation1"/>
    <dgm:cxn modelId="{86AB809B-D133-46AF-BBFE-52C1C7E5BAF5}" srcId="{213A73FD-EBDD-4D68-A9C0-8E8A252F2384}" destId="{07D07491-6EBE-4799-8404-BEAC37F98B77}" srcOrd="3" destOrd="0" parTransId="{E8710B6B-8486-424D-B804-A2EC9B7C6B92}" sibTransId="{DA7F76E4-27C2-4338-870D-D71C4CE5D0C9}"/>
    <dgm:cxn modelId="{F3F016AF-A232-47AD-BAE2-E661F20B4168}" type="presOf" srcId="{B815D4A3-E871-464B-B89C-67E2589D127F}" destId="{4A165296-8D38-479A-A394-CD32479B2F10}" srcOrd="0" destOrd="0" presId="urn:microsoft.com/office/officeart/2005/8/layout/equation1"/>
    <dgm:cxn modelId="{C2950CC4-0A26-4233-9042-B70DB7578AC5}" type="presOf" srcId="{CDE9FE25-D8B1-433A-8904-04F24E965C62}" destId="{03E3AE9D-BE56-4184-B4C6-2FF58ABCCCDD}" srcOrd="0" destOrd="0" presId="urn:microsoft.com/office/officeart/2005/8/layout/equation1"/>
    <dgm:cxn modelId="{D96DDED6-8C70-4B45-BB79-87F4251E4E30}" srcId="{213A73FD-EBDD-4D68-A9C0-8E8A252F2384}" destId="{DB3B253A-4FB3-4775-9596-04B067725B26}" srcOrd="1" destOrd="0" parTransId="{4A094A47-B1D2-4D9F-8BCE-F537B23430F6}" sibTransId="{CDE9FE25-D8B1-433A-8904-04F24E965C62}"/>
    <dgm:cxn modelId="{F93FF0DC-B0FE-4D14-BCE0-A8B6EDC41097}" srcId="{213A73FD-EBDD-4D68-A9C0-8E8A252F2384}" destId="{B815D4A3-E871-464B-B89C-67E2589D127F}" srcOrd="0" destOrd="0" parTransId="{1638E047-AB23-4F42-B635-6699A2BF27F7}" sibTransId="{0BE5A5F1-2556-4E0F-898F-E9827CD17BC2}"/>
    <dgm:cxn modelId="{7FED8BE4-81C1-4B61-B7C3-5736CDFD529D}" type="presOf" srcId="{07D07491-6EBE-4799-8404-BEAC37F98B77}" destId="{319ED05B-91C4-477D-96C2-EEE1E4172CE3}" srcOrd="0" destOrd="0" presId="urn:microsoft.com/office/officeart/2005/8/layout/equation1"/>
    <dgm:cxn modelId="{64C650DB-8A14-4488-9911-F5A982F8C2F4}" type="presParOf" srcId="{5AE57E17-9EFC-4AEC-A76C-B744AF0377BA}" destId="{4A165296-8D38-479A-A394-CD32479B2F10}" srcOrd="0" destOrd="0" presId="urn:microsoft.com/office/officeart/2005/8/layout/equation1"/>
    <dgm:cxn modelId="{74F8BA3E-150C-4FF5-99B0-C745AA6CDACF}" type="presParOf" srcId="{5AE57E17-9EFC-4AEC-A76C-B744AF0377BA}" destId="{0697A40A-0A9A-4771-AF9C-082A42D2BB5D}" srcOrd="1" destOrd="0" presId="urn:microsoft.com/office/officeart/2005/8/layout/equation1"/>
    <dgm:cxn modelId="{F17105FA-E947-43FE-8D0F-B213F51E331A}" type="presParOf" srcId="{5AE57E17-9EFC-4AEC-A76C-B744AF0377BA}" destId="{42F541D9-4B50-4DC2-AC1E-AB8EAEC8C07F}" srcOrd="2" destOrd="0" presId="urn:microsoft.com/office/officeart/2005/8/layout/equation1"/>
    <dgm:cxn modelId="{EE316368-B699-435B-B49F-FE5BA8F886E2}" type="presParOf" srcId="{5AE57E17-9EFC-4AEC-A76C-B744AF0377BA}" destId="{468472F8-8279-43E8-950D-221116F1AC68}" srcOrd="3" destOrd="0" presId="urn:microsoft.com/office/officeart/2005/8/layout/equation1"/>
    <dgm:cxn modelId="{98D40CB0-0E43-4F18-9063-6F5C15671740}" type="presParOf" srcId="{5AE57E17-9EFC-4AEC-A76C-B744AF0377BA}" destId="{6398CFE2-49FD-4087-8DBD-2E8A433F93F6}" srcOrd="4" destOrd="0" presId="urn:microsoft.com/office/officeart/2005/8/layout/equation1"/>
    <dgm:cxn modelId="{568E6E57-15FD-4C59-81E4-9720525F9A45}" type="presParOf" srcId="{5AE57E17-9EFC-4AEC-A76C-B744AF0377BA}" destId="{31A69312-F023-4F28-B0D1-043FEAB11E06}" srcOrd="5" destOrd="0" presId="urn:microsoft.com/office/officeart/2005/8/layout/equation1"/>
    <dgm:cxn modelId="{1407F264-831A-4CE3-814A-8C8C32E3B038}" type="presParOf" srcId="{5AE57E17-9EFC-4AEC-A76C-B744AF0377BA}" destId="{03E3AE9D-BE56-4184-B4C6-2FF58ABCCCDD}" srcOrd="6" destOrd="0" presId="urn:microsoft.com/office/officeart/2005/8/layout/equation1"/>
    <dgm:cxn modelId="{112B6281-7A10-415A-AB92-E41E14A76AC6}" type="presParOf" srcId="{5AE57E17-9EFC-4AEC-A76C-B744AF0377BA}" destId="{E0608B1D-BE47-413B-8C08-60116D348591}" srcOrd="7" destOrd="0" presId="urn:microsoft.com/office/officeart/2005/8/layout/equation1"/>
    <dgm:cxn modelId="{B31E9457-0A2F-419B-BD2F-A75FC5CBC4E4}" type="presParOf" srcId="{5AE57E17-9EFC-4AEC-A76C-B744AF0377BA}" destId="{F2E9CE7A-E6AE-4497-BD46-C944ECF0958F}" srcOrd="8" destOrd="0" presId="urn:microsoft.com/office/officeart/2005/8/layout/equation1"/>
    <dgm:cxn modelId="{1529CCB4-275A-46AA-B182-BC96F9E0348C}" type="presParOf" srcId="{5AE57E17-9EFC-4AEC-A76C-B744AF0377BA}" destId="{81D50506-DDBE-48CD-80A8-22285DA73F92}" srcOrd="9" destOrd="0" presId="urn:microsoft.com/office/officeart/2005/8/layout/equation1"/>
    <dgm:cxn modelId="{6B3C413A-EFD2-448C-B27E-FCE40CDB88E7}" type="presParOf" srcId="{5AE57E17-9EFC-4AEC-A76C-B744AF0377BA}" destId="{7183CFF0-5DE5-49C9-9A9C-35A52D9B7569}" srcOrd="10" destOrd="0" presId="urn:microsoft.com/office/officeart/2005/8/layout/equation1"/>
    <dgm:cxn modelId="{EF61B851-2EF3-4BB3-A4D4-FAEBCE5DA77F}" type="presParOf" srcId="{5AE57E17-9EFC-4AEC-A76C-B744AF0377BA}" destId="{8FCF7BAB-8015-46A0-80F4-32AA868E289E}" srcOrd="11" destOrd="0" presId="urn:microsoft.com/office/officeart/2005/8/layout/equation1"/>
    <dgm:cxn modelId="{93907762-CAE6-462E-9891-DB8F162A6169}" type="presParOf" srcId="{5AE57E17-9EFC-4AEC-A76C-B744AF0377BA}" destId="{319ED05B-91C4-477D-96C2-EEE1E4172CE3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BC0F1C-5059-47D2-9992-0701F8CE95C8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1B2F7CE7-3E9B-4BE0-B171-7886C4F9A340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Identify Risk</a:t>
          </a:r>
          <a:endParaRPr lang="en-MY" dirty="0">
            <a:solidFill>
              <a:schemeClr val="tx1"/>
            </a:solidFill>
          </a:endParaRPr>
        </a:p>
      </dgm:t>
    </dgm:pt>
    <dgm:pt modelId="{10C613A9-1AD2-4677-972B-EA3732AD698A}" type="parTrans" cxnId="{F55C15BF-1634-4268-84B5-7B4B605A4C3D}">
      <dgm:prSet/>
      <dgm:spPr/>
      <dgm:t>
        <a:bodyPr/>
        <a:lstStyle/>
        <a:p>
          <a:endParaRPr lang="en-MY"/>
        </a:p>
      </dgm:t>
    </dgm:pt>
    <dgm:pt modelId="{C36BD4A1-2935-4DD2-8520-B34744E76F42}" type="sibTrans" cxnId="{F55C15BF-1634-4268-84B5-7B4B605A4C3D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0F2F7C7D-8E13-4631-BFE9-936A0CA30164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noProof="0" dirty="0">
              <a:solidFill>
                <a:schemeClr val="tx1"/>
              </a:solidFill>
            </a:rPr>
            <a:t>Analyse</a:t>
          </a:r>
          <a:r>
            <a:rPr lang="en-US" dirty="0">
              <a:solidFill>
                <a:schemeClr val="tx1"/>
              </a:solidFill>
            </a:rPr>
            <a:t> Risk</a:t>
          </a:r>
          <a:endParaRPr lang="en-MY" dirty="0">
            <a:solidFill>
              <a:schemeClr val="tx1"/>
            </a:solidFill>
          </a:endParaRPr>
        </a:p>
      </dgm:t>
    </dgm:pt>
    <dgm:pt modelId="{B4C5F4EA-ACFD-495A-92B9-9A0ADD40C728}" type="parTrans" cxnId="{8F9BCF0C-6982-4EBB-95CE-95E89FF92F36}">
      <dgm:prSet/>
      <dgm:spPr/>
      <dgm:t>
        <a:bodyPr/>
        <a:lstStyle/>
        <a:p>
          <a:endParaRPr lang="en-MY"/>
        </a:p>
      </dgm:t>
    </dgm:pt>
    <dgm:pt modelId="{CF2E6DB2-2A8F-4201-8BFA-361ED3A009C3}" type="sibTrans" cxnId="{8F9BCF0C-6982-4EBB-95CE-95E89FF92F36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BC85CDA4-EBE4-45E5-9988-61A3029FD25D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Frequency </a:t>
          </a:r>
          <a:endParaRPr lang="en-MY" dirty="0">
            <a:solidFill>
              <a:schemeClr val="tx1"/>
            </a:solidFill>
          </a:endParaRPr>
        </a:p>
      </dgm:t>
    </dgm:pt>
    <dgm:pt modelId="{2369B159-1972-4BF1-AB19-00F008A65B34}" type="parTrans" cxnId="{BFBFD8E1-1DD2-419C-A545-6D4BCDE37B29}">
      <dgm:prSet/>
      <dgm:spPr/>
      <dgm:t>
        <a:bodyPr/>
        <a:lstStyle/>
        <a:p>
          <a:endParaRPr lang="en-MY"/>
        </a:p>
      </dgm:t>
    </dgm:pt>
    <dgm:pt modelId="{4DBE6818-E3C4-4055-B684-A2278EBB4D74}" type="sibTrans" cxnId="{BFBFD8E1-1DD2-419C-A545-6D4BCDE37B29}">
      <dgm:prSet/>
      <dgm:spPr/>
      <dgm:t>
        <a:bodyPr/>
        <a:lstStyle/>
        <a:p>
          <a:endParaRPr lang="en-MY"/>
        </a:p>
      </dgm:t>
    </dgm:pt>
    <dgm:pt modelId="{EE9AFE3C-7043-4EFA-97F4-C4FEBFFE2908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Level Risk</a:t>
          </a:r>
          <a:endParaRPr lang="en-MY" dirty="0">
            <a:solidFill>
              <a:schemeClr val="tx1"/>
            </a:solidFill>
          </a:endParaRPr>
        </a:p>
      </dgm:t>
    </dgm:pt>
    <dgm:pt modelId="{FB59DBBF-0C26-496B-9F35-968283F416F0}" type="parTrans" cxnId="{D2F2C13C-1CDB-41EC-900E-07EA60E032BE}">
      <dgm:prSet/>
      <dgm:spPr/>
      <dgm:t>
        <a:bodyPr/>
        <a:lstStyle/>
        <a:p>
          <a:endParaRPr lang="en-MY"/>
        </a:p>
      </dgm:t>
    </dgm:pt>
    <dgm:pt modelId="{A7FEF232-EF21-4846-9C43-E9837BED1526}" type="sibTrans" cxnId="{D2F2C13C-1CDB-41EC-900E-07EA60E032BE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7A216DCF-C6DA-49AD-AB94-F9A8DC8A5C23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Evaluate Risk</a:t>
          </a:r>
          <a:endParaRPr lang="en-MY" dirty="0">
            <a:solidFill>
              <a:schemeClr val="tx1"/>
            </a:solidFill>
          </a:endParaRPr>
        </a:p>
      </dgm:t>
    </dgm:pt>
    <dgm:pt modelId="{624EAE00-6898-474B-803A-DA87584D060C}" type="parTrans" cxnId="{7377B8F1-AE66-4427-A611-B28512B611AC}">
      <dgm:prSet/>
      <dgm:spPr/>
      <dgm:t>
        <a:bodyPr/>
        <a:lstStyle/>
        <a:p>
          <a:endParaRPr lang="en-MY"/>
        </a:p>
      </dgm:t>
    </dgm:pt>
    <dgm:pt modelId="{78DDBC23-0E22-4228-AB7E-C05CE97A92C3}" type="sibTrans" cxnId="{7377B8F1-AE66-4427-A611-B28512B611AC}">
      <dgm:prSet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MY">
            <a:solidFill>
              <a:schemeClr val="tx1"/>
            </a:solidFill>
          </a:endParaRPr>
        </a:p>
      </dgm:t>
    </dgm:pt>
    <dgm:pt modelId="{1BF342F9-4F32-4FBC-8CD5-5B42DCCFF25F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Accept/Treat Risk</a:t>
          </a:r>
          <a:endParaRPr lang="en-MY" dirty="0">
            <a:solidFill>
              <a:schemeClr val="tx1"/>
            </a:solidFill>
          </a:endParaRPr>
        </a:p>
      </dgm:t>
    </dgm:pt>
    <dgm:pt modelId="{E7DB856E-0299-4789-A95E-9431F2485F7E}" type="parTrans" cxnId="{4161E349-CAAA-44C2-AA9E-B4A24A88133D}">
      <dgm:prSet/>
      <dgm:spPr/>
      <dgm:t>
        <a:bodyPr/>
        <a:lstStyle/>
        <a:p>
          <a:endParaRPr lang="en-MY"/>
        </a:p>
      </dgm:t>
    </dgm:pt>
    <dgm:pt modelId="{87BBB3F0-9E79-4F54-BC88-58937938167B}" type="sibTrans" cxnId="{4161E349-CAAA-44C2-AA9E-B4A24A88133D}">
      <dgm:prSet/>
      <dgm:spPr/>
      <dgm:t>
        <a:bodyPr/>
        <a:lstStyle/>
        <a:p>
          <a:endParaRPr lang="en-MY"/>
        </a:p>
      </dgm:t>
    </dgm:pt>
    <dgm:pt modelId="{9EDCCC6B-1F37-4465-97FC-BB2111830127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Consequences</a:t>
          </a:r>
          <a:endParaRPr lang="en-MY" dirty="0">
            <a:solidFill>
              <a:schemeClr val="tx1"/>
            </a:solidFill>
          </a:endParaRPr>
        </a:p>
      </dgm:t>
    </dgm:pt>
    <dgm:pt modelId="{FF32122E-CC6C-4BD8-B8C6-01D48F8C6396}" type="parTrans" cxnId="{19733488-B9C3-4EBB-A035-D853196294CB}">
      <dgm:prSet/>
      <dgm:spPr/>
      <dgm:t>
        <a:bodyPr/>
        <a:lstStyle/>
        <a:p>
          <a:endParaRPr lang="en-MY"/>
        </a:p>
      </dgm:t>
    </dgm:pt>
    <dgm:pt modelId="{63D48EFE-4FC7-47F3-9D11-F08C7B4F1DD6}" type="sibTrans" cxnId="{19733488-B9C3-4EBB-A035-D853196294CB}">
      <dgm:prSet/>
      <dgm:spPr/>
      <dgm:t>
        <a:bodyPr/>
        <a:lstStyle/>
        <a:p>
          <a:endParaRPr lang="en-MY"/>
        </a:p>
      </dgm:t>
    </dgm:pt>
    <dgm:pt modelId="{88387B15-AADE-4715-9623-E564A69609B0}" type="pres">
      <dgm:prSet presAssocID="{52BC0F1C-5059-47D2-9992-0701F8CE95C8}" presName="Name0" presStyleCnt="0">
        <dgm:presLayoutVars>
          <dgm:dir/>
          <dgm:resizeHandles/>
        </dgm:presLayoutVars>
      </dgm:prSet>
      <dgm:spPr/>
    </dgm:pt>
    <dgm:pt modelId="{19C61949-3A13-4788-8CBD-97FC87F70A0D}" type="pres">
      <dgm:prSet presAssocID="{1B2F7CE7-3E9B-4BE0-B171-7886C4F9A340}" presName="compNode" presStyleCnt="0"/>
      <dgm:spPr/>
    </dgm:pt>
    <dgm:pt modelId="{A197B358-5A8B-4B87-B872-D9D6978259CC}" type="pres">
      <dgm:prSet presAssocID="{1B2F7CE7-3E9B-4BE0-B171-7886C4F9A340}" presName="dummyConnPt" presStyleCnt="0"/>
      <dgm:spPr/>
    </dgm:pt>
    <dgm:pt modelId="{BC982CE4-3223-43C3-8EDF-D53A3BF42BB3}" type="pres">
      <dgm:prSet presAssocID="{1B2F7CE7-3E9B-4BE0-B171-7886C4F9A340}" presName="node" presStyleLbl="node1" presStyleIdx="0" presStyleCnt="5" custLinFactNeighborX="-72122" custLinFactNeighborY="180">
        <dgm:presLayoutVars>
          <dgm:bulletEnabled val="1"/>
        </dgm:presLayoutVars>
      </dgm:prSet>
      <dgm:spPr/>
    </dgm:pt>
    <dgm:pt modelId="{24A4325E-D8E0-4033-84D1-02D3155A67A9}" type="pres">
      <dgm:prSet presAssocID="{C36BD4A1-2935-4DD2-8520-B34744E76F42}" presName="sibTrans" presStyleLbl="bgSibTrans2D1" presStyleIdx="0" presStyleCnt="4"/>
      <dgm:spPr/>
    </dgm:pt>
    <dgm:pt modelId="{7BA08184-2761-4388-9654-55927131AAE4}" type="pres">
      <dgm:prSet presAssocID="{0F2F7C7D-8E13-4631-BFE9-936A0CA30164}" presName="compNode" presStyleCnt="0"/>
      <dgm:spPr/>
    </dgm:pt>
    <dgm:pt modelId="{DC02D216-2205-4B80-9D68-E875300531B6}" type="pres">
      <dgm:prSet presAssocID="{0F2F7C7D-8E13-4631-BFE9-936A0CA30164}" presName="dummyConnPt" presStyleCnt="0"/>
      <dgm:spPr/>
    </dgm:pt>
    <dgm:pt modelId="{1B163F2D-3317-409B-9933-74B7DB3A264F}" type="pres">
      <dgm:prSet presAssocID="{0F2F7C7D-8E13-4631-BFE9-936A0CA30164}" presName="node" presStyleLbl="node1" presStyleIdx="1" presStyleCnt="5" custLinFactNeighborX="-35346" custLinFactNeighborY="-2235">
        <dgm:presLayoutVars>
          <dgm:bulletEnabled val="1"/>
        </dgm:presLayoutVars>
      </dgm:prSet>
      <dgm:spPr/>
    </dgm:pt>
    <dgm:pt modelId="{5B81F2DD-6654-4211-83FA-1EB7A2B8D182}" type="pres">
      <dgm:prSet presAssocID="{CF2E6DB2-2A8F-4201-8BFA-361ED3A009C3}" presName="sibTrans" presStyleLbl="bgSibTrans2D1" presStyleIdx="1" presStyleCnt="4"/>
      <dgm:spPr/>
    </dgm:pt>
    <dgm:pt modelId="{2E935852-48CD-4DF4-9AD8-898039C6176A}" type="pres">
      <dgm:prSet presAssocID="{EE9AFE3C-7043-4EFA-97F4-C4FEBFFE2908}" presName="compNode" presStyleCnt="0"/>
      <dgm:spPr/>
    </dgm:pt>
    <dgm:pt modelId="{5B6A4435-39DD-4247-9AA7-5E8B104341BF}" type="pres">
      <dgm:prSet presAssocID="{EE9AFE3C-7043-4EFA-97F4-C4FEBFFE2908}" presName="dummyConnPt" presStyleCnt="0"/>
      <dgm:spPr/>
    </dgm:pt>
    <dgm:pt modelId="{D30DBB25-AF2D-4FE4-98AA-0D3DC3B81470}" type="pres">
      <dgm:prSet presAssocID="{EE9AFE3C-7043-4EFA-97F4-C4FEBFFE2908}" presName="node" presStyleLbl="node1" presStyleIdx="2" presStyleCnt="5" custLinFactNeighborX="8116" custLinFactNeighborY="922">
        <dgm:presLayoutVars>
          <dgm:bulletEnabled val="1"/>
        </dgm:presLayoutVars>
      </dgm:prSet>
      <dgm:spPr/>
    </dgm:pt>
    <dgm:pt modelId="{45CD51EB-A434-4DB7-A742-6656747A9175}" type="pres">
      <dgm:prSet presAssocID="{A7FEF232-EF21-4846-9C43-E9837BED1526}" presName="sibTrans" presStyleLbl="bgSibTrans2D1" presStyleIdx="2" presStyleCnt="4"/>
      <dgm:spPr/>
    </dgm:pt>
    <dgm:pt modelId="{063195EF-6532-46EC-A277-8EF4D958714B}" type="pres">
      <dgm:prSet presAssocID="{7A216DCF-C6DA-49AD-AB94-F9A8DC8A5C23}" presName="compNode" presStyleCnt="0"/>
      <dgm:spPr/>
    </dgm:pt>
    <dgm:pt modelId="{131509F5-86B7-4CC8-879F-DD5405B4F408}" type="pres">
      <dgm:prSet presAssocID="{7A216DCF-C6DA-49AD-AB94-F9A8DC8A5C23}" presName="dummyConnPt" presStyleCnt="0"/>
      <dgm:spPr/>
    </dgm:pt>
    <dgm:pt modelId="{C403CAA7-07DA-44C3-8975-36B59854CA8E}" type="pres">
      <dgm:prSet presAssocID="{7A216DCF-C6DA-49AD-AB94-F9A8DC8A5C23}" presName="node" presStyleLbl="node1" presStyleIdx="3" presStyleCnt="5">
        <dgm:presLayoutVars>
          <dgm:bulletEnabled val="1"/>
        </dgm:presLayoutVars>
      </dgm:prSet>
      <dgm:spPr/>
    </dgm:pt>
    <dgm:pt modelId="{AAAEED2D-9571-47BC-9993-75B74FE4A3AF}" type="pres">
      <dgm:prSet presAssocID="{78DDBC23-0E22-4228-AB7E-C05CE97A92C3}" presName="sibTrans" presStyleLbl="bgSibTrans2D1" presStyleIdx="3" presStyleCnt="4"/>
      <dgm:spPr/>
    </dgm:pt>
    <dgm:pt modelId="{1BAB473F-8606-4984-A881-A3A424C4D9DF}" type="pres">
      <dgm:prSet presAssocID="{1BF342F9-4F32-4FBC-8CD5-5B42DCCFF25F}" presName="compNode" presStyleCnt="0"/>
      <dgm:spPr/>
    </dgm:pt>
    <dgm:pt modelId="{8B741F18-65C6-4B33-895B-4AD22862CD5D}" type="pres">
      <dgm:prSet presAssocID="{1BF342F9-4F32-4FBC-8CD5-5B42DCCFF25F}" presName="dummyConnPt" presStyleCnt="0"/>
      <dgm:spPr/>
    </dgm:pt>
    <dgm:pt modelId="{21FEF103-C09D-4D0D-8940-42C90B551040}" type="pres">
      <dgm:prSet presAssocID="{1BF342F9-4F32-4FBC-8CD5-5B42DCCFF25F}" presName="node" presStyleLbl="node1" presStyleIdx="4" presStyleCnt="5" custLinFactNeighborX="65681" custLinFactNeighborY="-13379">
        <dgm:presLayoutVars>
          <dgm:bulletEnabled val="1"/>
        </dgm:presLayoutVars>
      </dgm:prSet>
      <dgm:spPr/>
    </dgm:pt>
  </dgm:ptLst>
  <dgm:cxnLst>
    <dgm:cxn modelId="{8F9BCF0C-6982-4EBB-95CE-95E89FF92F36}" srcId="{52BC0F1C-5059-47D2-9992-0701F8CE95C8}" destId="{0F2F7C7D-8E13-4631-BFE9-936A0CA30164}" srcOrd="1" destOrd="0" parTransId="{B4C5F4EA-ACFD-495A-92B9-9A0ADD40C728}" sibTransId="{CF2E6DB2-2A8F-4201-8BFA-361ED3A009C3}"/>
    <dgm:cxn modelId="{CB748519-FDFE-4471-AB97-E5DA834B4897}" type="presOf" srcId="{A7FEF232-EF21-4846-9C43-E9837BED1526}" destId="{45CD51EB-A434-4DB7-A742-6656747A9175}" srcOrd="0" destOrd="0" presId="urn:microsoft.com/office/officeart/2005/8/layout/bProcess4"/>
    <dgm:cxn modelId="{AC66A328-733D-466F-9B73-D3FE05FF7F32}" type="presOf" srcId="{BC85CDA4-EBE4-45E5-9988-61A3029FD25D}" destId="{1B163F2D-3317-409B-9933-74B7DB3A264F}" srcOrd="0" destOrd="1" presId="urn:microsoft.com/office/officeart/2005/8/layout/bProcess4"/>
    <dgm:cxn modelId="{C51BF529-CF5C-4788-8AF4-1ECB4081DAE8}" type="presOf" srcId="{9EDCCC6B-1F37-4465-97FC-BB2111830127}" destId="{1B163F2D-3317-409B-9933-74B7DB3A264F}" srcOrd="0" destOrd="2" presId="urn:microsoft.com/office/officeart/2005/8/layout/bProcess4"/>
    <dgm:cxn modelId="{B2AFBA2E-56FC-41C3-90E2-3511988A7A46}" type="presOf" srcId="{52BC0F1C-5059-47D2-9992-0701F8CE95C8}" destId="{88387B15-AADE-4715-9623-E564A69609B0}" srcOrd="0" destOrd="0" presId="urn:microsoft.com/office/officeart/2005/8/layout/bProcess4"/>
    <dgm:cxn modelId="{AE27EF36-7C34-43A0-B6F6-1EEAC87AFF4A}" type="presOf" srcId="{0F2F7C7D-8E13-4631-BFE9-936A0CA30164}" destId="{1B163F2D-3317-409B-9933-74B7DB3A264F}" srcOrd="0" destOrd="0" presId="urn:microsoft.com/office/officeart/2005/8/layout/bProcess4"/>
    <dgm:cxn modelId="{FD46333B-8B8F-4F61-85E4-A9669C99E588}" type="presOf" srcId="{78DDBC23-0E22-4228-AB7E-C05CE97A92C3}" destId="{AAAEED2D-9571-47BC-9993-75B74FE4A3AF}" srcOrd="0" destOrd="0" presId="urn:microsoft.com/office/officeart/2005/8/layout/bProcess4"/>
    <dgm:cxn modelId="{D2F2C13C-1CDB-41EC-900E-07EA60E032BE}" srcId="{52BC0F1C-5059-47D2-9992-0701F8CE95C8}" destId="{EE9AFE3C-7043-4EFA-97F4-C4FEBFFE2908}" srcOrd="2" destOrd="0" parTransId="{FB59DBBF-0C26-496B-9F35-968283F416F0}" sibTransId="{A7FEF232-EF21-4846-9C43-E9837BED1526}"/>
    <dgm:cxn modelId="{6EA2C569-F46E-4B0F-B332-A889A982D56A}" type="presOf" srcId="{CF2E6DB2-2A8F-4201-8BFA-361ED3A009C3}" destId="{5B81F2DD-6654-4211-83FA-1EB7A2B8D182}" srcOrd="0" destOrd="0" presId="urn:microsoft.com/office/officeart/2005/8/layout/bProcess4"/>
    <dgm:cxn modelId="{4161E349-CAAA-44C2-AA9E-B4A24A88133D}" srcId="{52BC0F1C-5059-47D2-9992-0701F8CE95C8}" destId="{1BF342F9-4F32-4FBC-8CD5-5B42DCCFF25F}" srcOrd="4" destOrd="0" parTransId="{E7DB856E-0299-4789-A95E-9431F2485F7E}" sibTransId="{87BBB3F0-9E79-4F54-BC88-58937938167B}"/>
    <dgm:cxn modelId="{8EB0125A-112B-4DEB-973A-28E61A782E1E}" type="presOf" srcId="{C36BD4A1-2935-4DD2-8520-B34744E76F42}" destId="{24A4325E-D8E0-4033-84D1-02D3155A67A9}" srcOrd="0" destOrd="0" presId="urn:microsoft.com/office/officeart/2005/8/layout/bProcess4"/>
    <dgm:cxn modelId="{81CF587B-85B6-414F-ABF5-47C47754AB1D}" type="presOf" srcId="{1B2F7CE7-3E9B-4BE0-B171-7886C4F9A340}" destId="{BC982CE4-3223-43C3-8EDF-D53A3BF42BB3}" srcOrd="0" destOrd="0" presId="urn:microsoft.com/office/officeart/2005/8/layout/bProcess4"/>
    <dgm:cxn modelId="{0CE4D081-D349-44DD-8D0C-2C547477189E}" type="presOf" srcId="{EE9AFE3C-7043-4EFA-97F4-C4FEBFFE2908}" destId="{D30DBB25-AF2D-4FE4-98AA-0D3DC3B81470}" srcOrd="0" destOrd="0" presId="urn:microsoft.com/office/officeart/2005/8/layout/bProcess4"/>
    <dgm:cxn modelId="{19733488-B9C3-4EBB-A035-D853196294CB}" srcId="{0F2F7C7D-8E13-4631-BFE9-936A0CA30164}" destId="{9EDCCC6B-1F37-4465-97FC-BB2111830127}" srcOrd="1" destOrd="0" parTransId="{FF32122E-CC6C-4BD8-B8C6-01D48F8C6396}" sibTransId="{63D48EFE-4FC7-47F3-9D11-F08C7B4F1DD6}"/>
    <dgm:cxn modelId="{2B31539A-0990-482C-94DA-C3675B68BD49}" type="presOf" srcId="{1BF342F9-4F32-4FBC-8CD5-5B42DCCFF25F}" destId="{21FEF103-C09D-4D0D-8940-42C90B551040}" srcOrd="0" destOrd="0" presId="urn:microsoft.com/office/officeart/2005/8/layout/bProcess4"/>
    <dgm:cxn modelId="{721A4FB2-7507-4F1A-AAFA-11D04DD029EE}" type="presOf" srcId="{7A216DCF-C6DA-49AD-AB94-F9A8DC8A5C23}" destId="{C403CAA7-07DA-44C3-8975-36B59854CA8E}" srcOrd="0" destOrd="0" presId="urn:microsoft.com/office/officeart/2005/8/layout/bProcess4"/>
    <dgm:cxn modelId="{F55C15BF-1634-4268-84B5-7B4B605A4C3D}" srcId="{52BC0F1C-5059-47D2-9992-0701F8CE95C8}" destId="{1B2F7CE7-3E9B-4BE0-B171-7886C4F9A340}" srcOrd="0" destOrd="0" parTransId="{10C613A9-1AD2-4677-972B-EA3732AD698A}" sibTransId="{C36BD4A1-2935-4DD2-8520-B34744E76F42}"/>
    <dgm:cxn modelId="{BFBFD8E1-1DD2-419C-A545-6D4BCDE37B29}" srcId="{0F2F7C7D-8E13-4631-BFE9-936A0CA30164}" destId="{BC85CDA4-EBE4-45E5-9988-61A3029FD25D}" srcOrd="0" destOrd="0" parTransId="{2369B159-1972-4BF1-AB19-00F008A65B34}" sibTransId="{4DBE6818-E3C4-4055-B684-A2278EBB4D74}"/>
    <dgm:cxn modelId="{7377B8F1-AE66-4427-A611-B28512B611AC}" srcId="{52BC0F1C-5059-47D2-9992-0701F8CE95C8}" destId="{7A216DCF-C6DA-49AD-AB94-F9A8DC8A5C23}" srcOrd="3" destOrd="0" parTransId="{624EAE00-6898-474B-803A-DA87584D060C}" sibTransId="{78DDBC23-0E22-4228-AB7E-C05CE97A92C3}"/>
    <dgm:cxn modelId="{A7F04B6B-2B6A-470E-BA83-CFDB4780464E}" type="presParOf" srcId="{88387B15-AADE-4715-9623-E564A69609B0}" destId="{19C61949-3A13-4788-8CBD-97FC87F70A0D}" srcOrd="0" destOrd="0" presId="urn:microsoft.com/office/officeart/2005/8/layout/bProcess4"/>
    <dgm:cxn modelId="{FB057FAF-A9F5-4A85-829A-F9859CDBAAB4}" type="presParOf" srcId="{19C61949-3A13-4788-8CBD-97FC87F70A0D}" destId="{A197B358-5A8B-4B87-B872-D9D6978259CC}" srcOrd="0" destOrd="0" presId="urn:microsoft.com/office/officeart/2005/8/layout/bProcess4"/>
    <dgm:cxn modelId="{0E081207-A500-4E78-8912-EEA46E3EE796}" type="presParOf" srcId="{19C61949-3A13-4788-8CBD-97FC87F70A0D}" destId="{BC982CE4-3223-43C3-8EDF-D53A3BF42BB3}" srcOrd="1" destOrd="0" presId="urn:microsoft.com/office/officeart/2005/8/layout/bProcess4"/>
    <dgm:cxn modelId="{1EF66A14-66E7-4A47-97D6-F6AEE994B34F}" type="presParOf" srcId="{88387B15-AADE-4715-9623-E564A69609B0}" destId="{24A4325E-D8E0-4033-84D1-02D3155A67A9}" srcOrd="1" destOrd="0" presId="urn:microsoft.com/office/officeart/2005/8/layout/bProcess4"/>
    <dgm:cxn modelId="{DD1B50BC-FBFC-4918-B56F-F3576A978E2B}" type="presParOf" srcId="{88387B15-AADE-4715-9623-E564A69609B0}" destId="{7BA08184-2761-4388-9654-55927131AAE4}" srcOrd="2" destOrd="0" presId="urn:microsoft.com/office/officeart/2005/8/layout/bProcess4"/>
    <dgm:cxn modelId="{7988AC0F-94CE-45A9-AD28-3D003B0EB3B5}" type="presParOf" srcId="{7BA08184-2761-4388-9654-55927131AAE4}" destId="{DC02D216-2205-4B80-9D68-E875300531B6}" srcOrd="0" destOrd="0" presId="urn:microsoft.com/office/officeart/2005/8/layout/bProcess4"/>
    <dgm:cxn modelId="{FFB18D9B-A004-4B5B-B487-664D17B5536C}" type="presParOf" srcId="{7BA08184-2761-4388-9654-55927131AAE4}" destId="{1B163F2D-3317-409B-9933-74B7DB3A264F}" srcOrd="1" destOrd="0" presId="urn:microsoft.com/office/officeart/2005/8/layout/bProcess4"/>
    <dgm:cxn modelId="{5FB5F30B-BC4E-4929-ADAA-A9017A3BF465}" type="presParOf" srcId="{88387B15-AADE-4715-9623-E564A69609B0}" destId="{5B81F2DD-6654-4211-83FA-1EB7A2B8D182}" srcOrd="3" destOrd="0" presId="urn:microsoft.com/office/officeart/2005/8/layout/bProcess4"/>
    <dgm:cxn modelId="{D4ED099D-FC10-400C-A475-B23B45EEB6C7}" type="presParOf" srcId="{88387B15-AADE-4715-9623-E564A69609B0}" destId="{2E935852-48CD-4DF4-9AD8-898039C6176A}" srcOrd="4" destOrd="0" presId="urn:microsoft.com/office/officeart/2005/8/layout/bProcess4"/>
    <dgm:cxn modelId="{841151D7-CB5D-4046-8A58-D9CD23DB1A7C}" type="presParOf" srcId="{2E935852-48CD-4DF4-9AD8-898039C6176A}" destId="{5B6A4435-39DD-4247-9AA7-5E8B104341BF}" srcOrd="0" destOrd="0" presId="urn:microsoft.com/office/officeart/2005/8/layout/bProcess4"/>
    <dgm:cxn modelId="{64CBDDF0-3A23-4AE9-A23E-7B4BE5224C94}" type="presParOf" srcId="{2E935852-48CD-4DF4-9AD8-898039C6176A}" destId="{D30DBB25-AF2D-4FE4-98AA-0D3DC3B81470}" srcOrd="1" destOrd="0" presId="urn:microsoft.com/office/officeart/2005/8/layout/bProcess4"/>
    <dgm:cxn modelId="{FB542BCE-3DD5-4724-93F9-211395A0A274}" type="presParOf" srcId="{88387B15-AADE-4715-9623-E564A69609B0}" destId="{45CD51EB-A434-4DB7-A742-6656747A9175}" srcOrd="5" destOrd="0" presId="urn:microsoft.com/office/officeart/2005/8/layout/bProcess4"/>
    <dgm:cxn modelId="{D6122D2C-0FEC-4F70-BB06-01983873F9F4}" type="presParOf" srcId="{88387B15-AADE-4715-9623-E564A69609B0}" destId="{063195EF-6532-46EC-A277-8EF4D958714B}" srcOrd="6" destOrd="0" presId="urn:microsoft.com/office/officeart/2005/8/layout/bProcess4"/>
    <dgm:cxn modelId="{76B90458-2E76-47A8-9252-9D54938E46E9}" type="presParOf" srcId="{063195EF-6532-46EC-A277-8EF4D958714B}" destId="{131509F5-86B7-4CC8-879F-DD5405B4F408}" srcOrd="0" destOrd="0" presId="urn:microsoft.com/office/officeart/2005/8/layout/bProcess4"/>
    <dgm:cxn modelId="{B931998A-C86B-48B1-99E1-2C0945A26BBD}" type="presParOf" srcId="{063195EF-6532-46EC-A277-8EF4D958714B}" destId="{C403CAA7-07DA-44C3-8975-36B59854CA8E}" srcOrd="1" destOrd="0" presId="urn:microsoft.com/office/officeart/2005/8/layout/bProcess4"/>
    <dgm:cxn modelId="{13C070F1-2401-42CD-BF0C-BF6F3630022B}" type="presParOf" srcId="{88387B15-AADE-4715-9623-E564A69609B0}" destId="{AAAEED2D-9571-47BC-9993-75B74FE4A3AF}" srcOrd="7" destOrd="0" presId="urn:microsoft.com/office/officeart/2005/8/layout/bProcess4"/>
    <dgm:cxn modelId="{380C68AE-0B93-44C1-95DA-307F16E42819}" type="presParOf" srcId="{88387B15-AADE-4715-9623-E564A69609B0}" destId="{1BAB473F-8606-4984-A881-A3A424C4D9DF}" srcOrd="8" destOrd="0" presId="urn:microsoft.com/office/officeart/2005/8/layout/bProcess4"/>
    <dgm:cxn modelId="{EBA58946-A620-40BA-9769-56049F628041}" type="presParOf" srcId="{1BAB473F-8606-4984-A881-A3A424C4D9DF}" destId="{8B741F18-65C6-4B33-895B-4AD22862CD5D}" srcOrd="0" destOrd="0" presId="urn:microsoft.com/office/officeart/2005/8/layout/bProcess4"/>
    <dgm:cxn modelId="{A5E9DC30-F08C-4DE4-A6BA-76B90C70BA94}" type="presParOf" srcId="{1BAB473F-8606-4984-A881-A3A424C4D9DF}" destId="{21FEF103-C09D-4D0D-8940-42C90B551040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65296-8D38-479A-A394-CD32479B2F10}">
      <dsp:nvSpPr>
        <dsp:cNvPr id="0" name=""/>
        <dsp:cNvSpPr/>
      </dsp:nvSpPr>
      <dsp:spPr>
        <a:xfrm>
          <a:off x="5086" y="3112734"/>
          <a:ext cx="1413227" cy="14132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Threat</a:t>
          </a:r>
          <a:endParaRPr lang="en-MY" sz="1600" kern="1200" dirty="0">
            <a:solidFill>
              <a:schemeClr val="tx1"/>
            </a:solidFill>
          </a:endParaRPr>
        </a:p>
      </dsp:txBody>
      <dsp:txXfrm>
        <a:off x="212048" y="3319696"/>
        <a:ext cx="999303" cy="999303"/>
      </dsp:txXfrm>
    </dsp:sp>
    <dsp:sp modelId="{42F541D9-4B50-4DC2-AC1E-AB8EAEC8C07F}">
      <dsp:nvSpPr>
        <dsp:cNvPr id="0" name=""/>
        <dsp:cNvSpPr/>
      </dsp:nvSpPr>
      <dsp:spPr>
        <a:xfrm>
          <a:off x="1533068" y="3621767"/>
          <a:ext cx="819672" cy="819672"/>
        </a:xfrm>
        <a:prstGeom prst="mathMultiply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800" kern="1200" dirty="0"/>
        </a:p>
      </dsp:txBody>
      <dsp:txXfrm>
        <a:off x="1661772" y="3750471"/>
        <a:ext cx="562264" cy="562264"/>
      </dsp:txXfrm>
    </dsp:sp>
    <dsp:sp modelId="{6398CFE2-49FD-4087-8DBD-2E8A433F93F6}">
      <dsp:nvSpPr>
        <dsp:cNvPr id="0" name=""/>
        <dsp:cNvSpPr/>
      </dsp:nvSpPr>
      <dsp:spPr>
        <a:xfrm>
          <a:off x="2467494" y="3112734"/>
          <a:ext cx="1413227" cy="14132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Vulnerabilities</a:t>
          </a:r>
          <a:endParaRPr lang="en-MY" sz="1600" kern="1200" dirty="0">
            <a:solidFill>
              <a:schemeClr val="tx1"/>
            </a:solidFill>
          </a:endParaRPr>
        </a:p>
      </dsp:txBody>
      <dsp:txXfrm>
        <a:off x="2674456" y="3319696"/>
        <a:ext cx="999303" cy="999303"/>
      </dsp:txXfrm>
    </dsp:sp>
    <dsp:sp modelId="{03E3AE9D-BE56-4184-B4C6-2FF58ABCCCDD}">
      <dsp:nvSpPr>
        <dsp:cNvPr id="0" name=""/>
        <dsp:cNvSpPr/>
      </dsp:nvSpPr>
      <dsp:spPr>
        <a:xfrm>
          <a:off x="3995476" y="3621767"/>
          <a:ext cx="819672" cy="819672"/>
        </a:xfrm>
        <a:prstGeom prst="mathMultiply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800" kern="1200" dirty="0"/>
        </a:p>
      </dsp:txBody>
      <dsp:txXfrm>
        <a:off x="4124180" y="3750471"/>
        <a:ext cx="562264" cy="562264"/>
      </dsp:txXfrm>
    </dsp:sp>
    <dsp:sp modelId="{F2E9CE7A-E6AE-4497-BD46-C944ECF0958F}">
      <dsp:nvSpPr>
        <dsp:cNvPr id="0" name=""/>
        <dsp:cNvSpPr/>
      </dsp:nvSpPr>
      <dsp:spPr>
        <a:xfrm>
          <a:off x="4929902" y="3112734"/>
          <a:ext cx="1413227" cy="14132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Business Impact</a:t>
          </a:r>
          <a:endParaRPr lang="en-MY" sz="1600" kern="1200" dirty="0">
            <a:solidFill>
              <a:schemeClr val="tx1"/>
            </a:solidFill>
          </a:endParaRPr>
        </a:p>
      </dsp:txBody>
      <dsp:txXfrm>
        <a:off x="5136864" y="3319696"/>
        <a:ext cx="999303" cy="999303"/>
      </dsp:txXfrm>
    </dsp:sp>
    <dsp:sp modelId="{7183CFF0-5DE5-49C9-9A9C-35A52D9B7569}">
      <dsp:nvSpPr>
        <dsp:cNvPr id="0" name=""/>
        <dsp:cNvSpPr/>
      </dsp:nvSpPr>
      <dsp:spPr>
        <a:xfrm>
          <a:off x="6457884" y="3621767"/>
          <a:ext cx="819672" cy="819672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3200" kern="1200" dirty="0"/>
        </a:p>
      </dsp:txBody>
      <dsp:txXfrm>
        <a:off x="6566532" y="3790619"/>
        <a:ext cx="602376" cy="481968"/>
      </dsp:txXfrm>
    </dsp:sp>
    <dsp:sp modelId="{319ED05B-91C4-477D-96C2-EEE1E4172CE3}">
      <dsp:nvSpPr>
        <dsp:cNvPr id="0" name=""/>
        <dsp:cNvSpPr/>
      </dsp:nvSpPr>
      <dsp:spPr>
        <a:xfrm>
          <a:off x="7392310" y="3112734"/>
          <a:ext cx="1413227" cy="14132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Risk</a:t>
          </a:r>
          <a:endParaRPr lang="en-MY" sz="1600" kern="1200" dirty="0">
            <a:solidFill>
              <a:schemeClr val="tx1"/>
            </a:solidFill>
          </a:endParaRPr>
        </a:p>
      </dsp:txBody>
      <dsp:txXfrm>
        <a:off x="7599272" y="3319696"/>
        <a:ext cx="999303" cy="9993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4325E-D8E0-4033-84D1-02D3155A67A9}">
      <dsp:nvSpPr>
        <dsp:cNvPr id="0" name=""/>
        <dsp:cNvSpPr/>
      </dsp:nvSpPr>
      <dsp:spPr>
        <a:xfrm rot="3810182">
          <a:off x="-1066" y="1018310"/>
          <a:ext cx="1764843" cy="193845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BC982CE4-3223-43C3-8EDF-D53A3BF42BB3}">
      <dsp:nvSpPr>
        <dsp:cNvPr id="0" name=""/>
        <dsp:cNvSpPr/>
      </dsp:nvSpPr>
      <dsp:spPr>
        <a:xfrm>
          <a:off x="52182" y="3774"/>
          <a:ext cx="2153840" cy="12923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Identify Risk</a:t>
          </a:r>
          <a:endParaRPr lang="en-MY" sz="2200" kern="1200" dirty="0">
            <a:solidFill>
              <a:schemeClr val="tx1"/>
            </a:solidFill>
          </a:endParaRPr>
        </a:p>
      </dsp:txBody>
      <dsp:txXfrm>
        <a:off x="90032" y="41624"/>
        <a:ext cx="2078140" cy="1216604"/>
      </dsp:txXfrm>
    </dsp:sp>
    <dsp:sp modelId="{5B81F2DD-6654-4211-83FA-1EB7A2B8D182}">
      <dsp:nvSpPr>
        <dsp:cNvPr id="0" name=""/>
        <dsp:cNvSpPr/>
      </dsp:nvSpPr>
      <dsp:spPr>
        <a:xfrm rot="3625310">
          <a:off x="802006" y="2633252"/>
          <a:ext cx="1886895" cy="193845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1B163F2D-3317-409B-9933-74B7DB3A264F}">
      <dsp:nvSpPr>
        <dsp:cNvPr id="0" name=""/>
        <dsp:cNvSpPr/>
      </dsp:nvSpPr>
      <dsp:spPr>
        <a:xfrm>
          <a:off x="844279" y="1587945"/>
          <a:ext cx="2153840" cy="12923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noProof="0" dirty="0">
              <a:solidFill>
                <a:schemeClr val="tx1"/>
              </a:solidFill>
            </a:rPr>
            <a:t>Analyse</a:t>
          </a:r>
          <a:r>
            <a:rPr lang="en-US" sz="2200" kern="1200" dirty="0">
              <a:solidFill>
                <a:schemeClr val="tx1"/>
              </a:solidFill>
            </a:rPr>
            <a:t> Risk</a:t>
          </a:r>
          <a:endParaRPr lang="en-MY" sz="2200" kern="1200" dirty="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Frequency </a:t>
          </a:r>
          <a:endParaRPr lang="en-MY" sz="1700" kern="1200" dirty="0">
            <a:solidFill>
              <a:schemeClr val="tx1"/>
            </a:solidFill>
          </a:endParaRP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solidFill>
                <a:schemeClr val="tx1"/>
              </a:solidFill>
            </a:rPr>
            <a:t>Consequences</a:t>
          </a:r>
          <a:endParaRPr lang="en-MY" sz="1700" kern="1200" dirty="0">
            <a:solidFill>
              <a:schemeClr val="tx1"/>
            </a:solidFill>
          </a:endParaRPr>
        </a:p>
      </dsp:txBody>
      <dsp:txXfrm>
        <a:off x="882129" y="1625795"/>
        <a:ext cx="2078140" cy="1216604"/>
      </dsp:txXfrm>
    </dsp:sp>
    <dsp:sp modelId="{45CD51EB-A434-4DB7-A742-6656747A9175}">
      <dsp:nvSpPr>
        <dsp:cNvPr id="0" name=""/>
        <dsp:cNvSpPr/>
      </dsp:nvSpPr>
      <dsp:spPr>
        <a:xfrm rot="21598142">
          <a:off x="2220571" y="3453028"/>
          <a:ext cx="2680380" cy="193845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D30DBB25-AF2D-4FE4-98AA-0D3DC3B81470}">
      <dsp:nvSpPr>
        <dsp:cNvPr id="0" name=""/>
        <dsp:cNvSpPr/>
      </dsp:nvSpPr>
      <dsp:spPr>
        <a:xfrm>
          <a:off x="1780381" y="3233657"/>
          <a:ext cx="2153840" cy="12923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Level Risk</a:t>
          </a:r>
          <a:endParaRPr lang="en-MY" sz="2200" kern="1200" dirty="0">
            <a:solidFill>
              <a:schemeClr val="tx1"/>
            </a:solidFill>
          </a:endParaRPr>
        </a:p>
      </dsp:txBody>
      <dsp:txXfrm>
        <a:off x="1818231" y="3271507"/>
        <a:ext cx="2078140" cy="1216604"/>
      </dsp:txXfrm>
    </dsp:sp>
    <dsp:sp modelId="{AAAEED2D-9571-47BC-9993-75B74FE4A3AF}">
      <dsp:nvSpPr>
        <dsp:cNvPr id="0" name=""/>
        <dsp:cNvSpPr/>
      </dsp:nvSpPr>
      <dsp:spPr>
        <a:xfrm rot="18499634">
          <a:off x="4478569" y="2560520"/>
          <a:ext cx="2273560" cy="193845"/>
        </a:xfrm>
        <a:prstGeom prst="rect">
          <a:avLst/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C403CAA7-07DA-44C3-8975-36B59854CA8E}">
      <dsp:nvSpPr>
        <dsp:cNvPr id="0" name=""/>
        <dsp:cNvSpPr/>
      </dsp:nvSpPr>
      <dsp:spPr>
        <a:xfrm>
          <a:off x="4470183" y="3232209"/>
          <a:ext cx="2153840" cy="12923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Evaluate Risk</a:t>
          </a:r>
          <a:endParaRPr lang="en-MY" sz="2200" kern="1200" dirty="0">
            <a:solidFill>
              <a:schemeClr val="tx1"/>
            </a:solidFill>
          </a:endParaRPr>
        </a:p>
      </dsp:txBody>
      <dsp:txXfrm>
        <a:off x="4508033" y="3270059"/>
        <a:ext cx="2078140" cy="1216604"/>
      </dsp:txXfrm>
    </dsp:sp>
    <dsp:sp modelId="{21FEF103-C09D-4D0D-8940-42C90B551040}">
      <dsp:nvSpPr>
        <dsp:cNvPr id="0" name=""/>
        <dsp:cNvSpPr/>
      </dsp:nvSpPr>
      <dsp:spPr>
        <a:xfrm>
          <a:off x="5884847" y="1443931"/>
          <a:ext cx="2153840" cy="129230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tint val="50000"/>
                <a:satMod val="300000"/>
              </a:schemeClr>
            </a:gs>
            <a:gs pos="35000">
              <a:schemeClr val="dk1">
                <a:tint val="37000"/>
                <a:satMod val="300000"/>
              </a:schemeClr>
            </a:gs>
            <a:gs pos="100000">
              <a:schemeClr val="dk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dk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Accept/Treat Risk</a:t>
          </a:r>
          <a:endParaRPr lang="en-MY" sz="2200" kern="1200" dirty="0">
            <a:solidFill>
              <a:schemeClr val="tx1"/>
            </a:solidFill>
          </a:endParaRPr>
        </a:p>
      </dsp:txBody>
      <dsp:txXfrm>
        <a:off x="5922697" y="1481781"/>
        <a:ext cx="2078140" cy="12166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5839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1B5F3EFF-22B5-47CF-ADDD-E6D13F55E143}" type="datetimeFigureOut">
              <a:rPr lang="en-MY" smtClean="0"/>
              <a:t>6/6/2023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946F7AA4-6045-4F63-A044-1CAA346F8A95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99051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5839" y="1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5E319F6-921C-47E3-B1D8-113A8A141E54}" type="datetimeFigureOut">
              <a:rPr lang="en-MY" smtClean="0"/>
              <a:t>6/6/2023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72050" cy="3729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5839" y="9440647"/>
            <a:ext cx="2949786" cy="496967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D7EF35C1-2CF9-4F9C-ADB3-E905147F31FC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8644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23567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1114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54226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0029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11137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610202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08909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87223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53010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TOE is a .... </a:t>
            </a:r>
            <a:r>
              <a:rPr lang="en-US" dirty="0"/>
              <a:t>Common Criteria proposes that all security specifications and requirements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come from a general security context that protects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</a:t>
            </a:r>
            <a:r>
              <a:rPr lang="en-US" dirty="0"/>
              <a:t>threats and categorizes these threats in accordance to their potential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43264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19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81133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270770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20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4662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21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70967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22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1328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23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0584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24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34066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25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22947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are to link topics</a:t>
            </a:r>
            <a:r>
              <a:rPr lang="en-US" baseline="0" dirty="0"/>
              <a:t> in chapter 3 &amp; 4 to provide valid answers. These type of questions are the usual questions that are asked in </a:t>
            </a:r>
            <a:r>
              <a:rPr lang="en-US" baseline="0"/>
              <a:t>test/exams.</a:t>
            </a:r>
            <a:endParaRPr lang="ms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26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996685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27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34691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46244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A55E4-C420-4194-A26D-8F8554863BA4}" type="slidenum">
              <a:rPr lang="en-MY" smtClean="0"/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42649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4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725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10716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9351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38363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2333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F35C1-2CF9-4F9C-ADB3-E905147F31FC}" type="slidenum">
              <a:rPr lang="en-MY" smtClean="0"/>
              <a:t>9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19823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E87F31-FA75-006F-00CD-B701AA25BE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870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2456" y="2200277"/>
            <a:ext cx="6754812" cy="1470025"/>
          </a:xfrm>
        </p:spPr>
        <p:txBody>
          <a:bodyPr/>
          <a:lstStyle>
            <a:lvl1pPr algn="r">
              <a:defRPr>
                <a:solidFill>
                  <a:schemeClr val="accent5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27655" y="3879851"/>
            <a:ext cx="5185325" cy="1752600"/>
          </a:xfrm>
        </p:spPr>
        <p:txBody>
          <a:bodyPr/>
          <a:lstStyle>
            <a:lvl1pPr marL="0" indent="0" algn="r">
              <a:buFontTx/>
              <a:buNone/>
              <a:defRPr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42884E60-9935-4C94-C83F-8A17E29F92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98" y="50215"/>
            <a:ext cx="1104100" cy="136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678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3FC5C-89B3-91B4-DDDF-8061B1B39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0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BBB11AA0-4CFB-DDD2-980D-D195C9DD8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655302-5D4A-37B8-AB30-349CD1392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39174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08BD9-AC63-2D50-3B12-FBC0E8601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6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6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1514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8363" y="1697038"/>
            <a:ext cx="4038600" cy="4525962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350">
                <a:solidFill>
                  <a:schemeClr val="bg1"/>
                </a:solidFill>
              </a:defRPr>
            </a:lvl4pPr>
            <a:lvl5pPr>
              <a:defRPr sz="1350">
                <a:solidFill>
                  <a:schemeClr val="bg1"/>
                </a:solidFill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980A499-972D-DEC1-0CDD-C8C7AF0063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565178-4E2E-92E2-03AB-296C33492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270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27247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35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66537B-1220-BFD8-2AEA-74EE88040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89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aris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1514" y="1535113"/>
            <a:ext cx="4275874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1514" y="2174875"/>
            <a:ext cx="4275874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35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12DAC53-88F1-5536-6538-48E550FD8C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2FF7B-3D38-87EF-79B8-1412154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06" y="-2786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067489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28F42-C4BB-5CCC-D37C-2FD6EBCA0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7607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72B7E-8446-C266-C188-6F26B42E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285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712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390AB1-350E-8302-6236-A8164102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1300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5A9F8-B4CB-884F-BB69-658179636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3497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900D48-6E21-4217-3CC3-BFF1E0D91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67" b="5568"/>
          <a:stretch/>
        </p:blipFill>
        <p:spPr>
          <a:xfrm flipH="1" flipV="1">
            <a:off x="-1" y="1"/>
            <a:ext cx="9143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47D7A-CB0C-0E87-02A2-46AE102DC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078" y="75543"/>
            <a:ext cx="1102920" cy="13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62076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CAE6E-66E6-0CBA-0535-F1CCF409B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76995"/>
      </p:ext>
    </p:extLst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t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69447-BE09-A312-A5E4-D814D150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14475"/>
      </p:ext>
    </p:extLst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88DC6-2D85-73C6-311B-D8A08249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33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5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C3883-F038-23D4-CBA3-04C86250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25051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D39C9D-F543-7E39-E1A1-67A1187E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16058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629108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D5BC53-2816-4210-4970-4FC239BFDB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192213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40F80C67-7C47-1046-B1B1-5649F52F2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4213782"/>
            <a:ext cx="8717438" cy="195841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7DB65F-FE40-D9F7-738B-AE427EA54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383" y="-24446"/>
            <a:ext cx="855617" cy="119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85475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1D02F6-DCF7-DAE9-85B9-9944F944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138676"/>
      </p:ext>
    </p:extLst>
  </p:cSld>
  <p:clrMapOvr>
    <a:masterClrMapping/>
  </p:clrMapOvr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84F7A2FB-3692-7374-ECE6-3DDD8A007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5033" y="1132115"/>
            <a:ext cx="8717438" cy="1654629"/>
          </a:xfrm>
        </p:spPr>
        <p:txBody>
          <a:bodyPr/>
          <a:lstStyle>
            <a:lvl1pPr marL="0" indent="0">
              <a:buNone/>
              <a:defRPr sz="1050">
                <a:solidFill>
                  <a:schemeClr val="bg2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0E2C0782-CF15-D587-F209-76A369475B0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117C0E03-AD57-26BD-EFAD-135B4185F34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572000" y="3091544"/>
            <a:ext cx="4572000" cy="3413665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A4D3AD-E4A5-21C8-8BDB-5FBA46C3F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774" y="1"/>
            <a:ext cx="826226" cy="11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56858"/>
      </p:ext>
    </p:extLst>
  </p:cSld>
  <p:clrMapOvr>
    <a:masterClrMapping/>
  </p:clrMapOvr>
  <p:hf sldNum="0"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C6F56718-5153-BA4C-1652-9EFB47DA6C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678C3-56FB-0508-5AED-AC1CEF948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52819"/>
      </p:ext>
    </p:extLst>
  </p:cSld>
  <p:clrMapOvr>
    <a:masterClrMapping/>
  </p:clrMapOvr>
  <p:hf sldNum="0"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0AFE7E0-13D0-FC56-5802-BC4E161A01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6725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5E21580-F245-B670-F787-BF63FAB4B4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6812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7B93E3A1-F86B-5848-E0D8-9B910D2CF8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69532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E1A60634-D380-05B9-A200-4BC09F6321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70936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B27992A-9435-FF68-91D5-AB177C86FC7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72339" y="160020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F1E11ABA-2F6F-AD00-6622-96402AE8B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6725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E9A3798F-F75E-B413-49AE-B6F4D96322F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16812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614A16FD-3307-D7FB-6483-52A5C31098D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69532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2">
            <a:extLst>
              <a:ext uri="{FF2B5EF4-FFF2-40B4-BE49-F238E27FC236}">
                <a16:creationId xmlns:a16="http://schemas.microsoft.com/office/drawing/2014/main" id="{EEA5B065-0239-646D-0C09-0596844EF55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70936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9972B1E5-9F94-B5C2-796B-D18122CA922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72339" y="3752850"/>
            <a:ext cx="1371601" cy="18288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125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4643407-354C-EF13-0031-A2AB96E2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C1D59-3DB1-49A4-7834-D463A1612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67990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2BECE40-B9F8-5238-73EB-2221EFFF70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34"/>
          <a:stretch/>
        </p:blipFill>
        <p:spPr>
          <a:xfrm>
            <a:off x="0" y="-87085"/>
            <a:ext cx="9144000" cy="66185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127003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1FD8D-A7D1-E632-498D-A2DEBD80C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476" y="-84512"/>
            <a:ext cx="1115665" cy="13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95764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083A5E-8B19-310B-8AE5-29459F822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16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5633"/>
      </p:ext>
    </p:extLst>
  </p:cSld>
  <p:clrMapOvr>
    <a:masterClrMapping/>
  </p:clrMapOvr>
  <p:hf sldNum="0"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4381500" cy="5016369"/>
          </a:xfrm>
          <a:solidFill>
            <a:schemeClr val="tx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8F4BC8B8-56DE-CC45-EB9C-7BE8295CB9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6423" y="1"/>
            <a:ext cx="4337577" cy="6223000"/>
          </a:xfrm>
          <a:prstGeom prst="rect">
            <a:avLst/>
          </a:prstGeom>
          <a:solidFill>
            <a:schemeClr val="tx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j-lt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3B8D9-BACD-B1A6-EFCF-E4175989D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6" y="1"/>
            <a:ext cx="864706" cy="120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15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EAE3BF1D-7538-D216-ADA6-8A61272CEC0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793A658E-0EDC-3F4C-BFB3-E8CA966F34D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1C42F19-22A5-A6AA-F9A6-B990F2E4BD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F88012-5D39-66F9-BCBC-E3DED4808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061A15-FF3E-D475-68D5-CEA211DFF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6172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0120"/>
      </p:ext>
    </p:extLst>
  </p:cSld>
  <p:clrMapOvr>
    <a:masterClrMapping/>
  </p:clrMapOvr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Vertical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61A374B0-731A-1D13-1D15-DEB568D14EE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64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6DD384CD-5B1D-00AA-C88E-51863CE859A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7457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13">
            <a:extLst>
              <a:ext uri="{FF2B5EF4-FFF2-40B4-BE49-F238E27FC236}">
                <a16:creationId xmlns:a16="http://schemas.microsoft.com/office/drawing/2014/main" id="{C0E62B52-2676-DD95-FD76-B834BA0270E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55047" y="1923410"/>
            <a:ext cx="1607553" cy="40562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500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+mn-lt"/>
                <a:ea typeface="Poppins Light" charset="0"/>
                <a:cs typeface="Poppins Light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374EF56-AF27-D8AD-DACE-E5CE66A7D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1" y="1697038"/>
            <a:ext cx="3581400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E1E25A-8699-3AD3-4EBB-7E4469BBD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5316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20619"/>
      </p:ext>
    </p:extLst>
  </p:cSld>
  <p:clrMapOvr>
    <a:masterClrMapping/>
  </p:clrMapOvr>
  <p:hf sldNum="0"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28B768-EAD6-3CC0-C557-D8E57DA6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763617"/>
      </p:ext>
    </p:extLst>
  </p:cSld>
  <p:clrMapOvr>
    <a:masterClrMapping/>
  </p:clrMapOvr>
  <p:hf sldNum="0"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580153-B4CE-E166-7ACE-F92FEF0D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206632"/>
            <a:ext cx="3957754" cy="501636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D0792-A42D-30B8-6682-4417A44B7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891540" cy="124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23784"/>
      </p:ext>
    </p:extLst>
  </p:cSld>
  <p:clrMapOvr>
    <a:masterClrMapping/>
  </p:clrMapOvr>
  <p:hf sldNum="0"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  <a:lvl2pPr>
              <a:defRPr>
                <a:solidFill>
                  <a:schemeClr val="accent6"/>
                </a:solidFill>
              </a:defRPr>
            </a:lvl2pPr>
            <a:lvl3pPr>
              <a:defRPr>
                <a:solidFill>
                  <a:schemeClr val="accent6"/>
                </a:solidFill>
              </a:defRPr>
            </a:lvl3pPr>
            <a:lvl4pPr>
              <a:defRPr>
                <a:solidFill>
                  <a:schemeClr val="accent6"/>
                </a:solidFill>
              </a:defRPr>
            </a:lvl4pPr>
            <a:lvl5pPr>
              <a:defRPr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3A347-BE8E-B62F-9E30-DC6F03276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2540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00787"/>
      </p:ext>
    </p:extLst>
  </p:cSld>
  <p:clrMapOvr>
    <a:masterClrMapping/>
  </p:clrMapOvr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Picture with Caption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2CC42D-17CB-E638-B81A-110B1B3F2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00" y="1697038"/>
            <a:ext cx="3957754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5A787-9C75-0736-994E-7B094F4003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5" y="274638"/>
            <a:ext cx="5315066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3CF1D4-4F14-1861-0384-12994591C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37220"/>
      </p:ext>
    </p:extLst>
  </p:cSld>
  <p:clrMapOvr>
    <a:masterClrMapping/>
  </p:clrMapOvr>
  <p:hf sldNum="0"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458D67BC-08A8-B641-2D7F-240DC17CDE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91A76DD4-43F7-C972-85EA-CAFDE2FA04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10D0C3E1-B2D7-E36D-87E0-ECAB470B2D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62331960-A4CD-E907-ACF8-2904680BAD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7A9D95-A204-E92E-A5F8-1E263A7A8A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tx2"/>
                </a:solidFill>
              </a:defRPr>
            </a:lvl1pPr>
            <a:lvl2pPr>
              <a:defRPr sz="2100">
                <a:solidFill>
                  <a:schemeClr val="accent6"/>
                </a:solidFill>
              </a:defRPr>
            </a:lvl2pPr>
            <a:lvl3pPr>
              <a:defRPr sz="1800">
                <a:solidFill>
                  <a:schemeClr val="accent6"/>
                </a:solidFill>
              </a:defRPr>
            </a:lvl3pPr>
            <a:lvl4pPr>
              <a:defRPr sz="1500">
                <a:solidFill>
                  <a:schemeClr val="accent6"/>
                </a:solidFill>
              </a:defRPr>
            </a:lvl4pPr>
            <a:lvl5pPr>
              <a:defRPr sz="1500">
                <a:solidFill>
                  <a:schemeClr val="accent6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6562342"/>
      </p:ext>
    </p:extLst>
  </p:cSld>
  <p:clrMapOvr>
    <a:masterClrMapping/>
  </p:clrMapOvr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2">
            <a:extLst>
              <a:ext uri="{FF2B5EF4-FFF2-40B4-BE49-F238E27FC236}">
                <a16:creationId xmlns:a16="http://schemas.microsoft.com/office/drawing/2014/main" id="{14576114-4EE3-A4A4-76CC-B9B2275D1E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64105" y="1"/>
            <a:ext cx="1549952" cy="2902857"/>
          </a:xfrm>
          <a:custGeom>
            <a:avLst/>
            <a:gdLst>
              <a:gd name="connsiteX0" fmla="*/ 0 w 2066602"/>
              <a:gd name="connsiteY0" fmla="*/ 0 h 2902857"/>
              <a:gd name="connsiteX1" fmla="*/ 2066602 w 2066602"/>
              <a:gd name="connsiteY1" fmla="*/ 0 h 2902857"/>
              <a:gd name="connsiteX2" fmla="*/ 2066602 w 2066602"/>
              <a:gd name="connsiteY2" fmla="*/ 2902857 h 2902857"/>
              <a:gd name="connsiteX3" fmla="*/ 0 w 2066602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902857">
                <a:moveTo>
                  <a:pt x="0" y="0"/>
                </a:moveTo>
                <a:lnTo>
                  <a:pt x="2066602" y="0"/>
                </a:lnTo>
                <a:lnTo>
                  <a:pt x="2066602" y="2902857"/>
                </a:lnTo>
                <a:lnTo>
                  <a:pt x="0" y="29028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F3B5096E-B439-B90B-5317-2550E3B6566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064105" y="3033601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E850367-FBF9-B7B1-9E76-EC298218277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2770" y="798286"/>
            <a:ext cx="1549952" cy="3316398"/>
          </a:xfrm>
          <a:custGeom>
            <a:avLst/>
            <a:gdLst>
              <a:gd name="connsiteX0" fmla="*/ 0 w 2066602"/>
              <a:gd name="connsiteY0" fmla="*/ 0 h 3316398"/>
              <a:gd name="connsiteX1" fmla="*/ 2066602 w 2066602"/>
              <a:gd name="connsiteY1" fmla="*/ 0 h 3316398"/>
              <a:gd name="connsiteX2" fmla="*/ 2066602 w 2066602"/>
              <a:gd name="connsiteY2" fmla="*/ 3316398 h 3316398"/>
              <a:gd name="connsiteX3" fmla="*/ 0 w 2066602"/>
              <a:gd name="connsiteY3" fmla="*/ 3316398 h 33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3316398">
                <a:moveTo>
                  <a:pt x="0" y="0"/>
                </a:moveTo>
                <a:lnTo>
                  <a:pt x="2066602" y="0"/>
                </a:lnTo>
                <a:lnTo>
                  <a:pt x="2066602" y="3316398"/>
                </a:lnTo>
                <a:lnTo>
                  <a:pt x="0" y="331639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7" name="Picture Placeholder 14">
            <a:extLst>
              <a:ext uri="{FF2B5EF4-FFF2-40B4-BE49-F238E27FC236}">
                <a16:creationId xmlns:a16="http://schemas.microsoft.com/office/drawing/2014/main" id="{B7999D6D-BA9E-A93A-5AB4-A94911B24D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2770" y="4277251"/>
            <a:ext cx="1549952" cy="2072748"/>
          </a:xfrm>
          <a:custGeom>
            <a:avLst/>
            <a:gdLst>
              <a:gd name="connsiteX0" fmla="*/ 0 w 2066602"/>
              <a:gd name="connsiteY0" fmla="*/ 0 h 2072748"/>
              <a:gd name="connsiteX1" fmla="*/ 2066602 w 2066602"/>
              <a:gd name="connsiteY1" fmla="*/ 0 h 2072748"/>
              <a:gd name="connsiteX2" fmla="*/ 2066602 w 2066602"/>
              <a:gd name="connsiteY2" fmla="*/ 2072748 h 2072748"/>
              <a:gd name="connsiteX3" fmla="*/ 0 w 2066602"/>
              <a:gd name="connsiteY3" fmla="*/ 2072748 h 207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6602" h="2072748">
                <a:moveTo>
                  <a:pt x="0" y="0"/>
                </a:moveTo>
                <a:lnTo>
                  <a:pt x="2066602" y="0"/>
                </a:lnTo>
                <a:lnTo>
                  <a:pt x="2066602" y="2072748"/>
                </a:lnTo>
                <a:lnTo>
                  <a:pt x="0" y="20727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/>
            </a:lvl1pPr>
          </a:lstStyle>
          <a:p>
            <a:r>
              <a:rPr lang="en-US"/>
              <a:t>Click icon to add picture</a:t>
            </a:r>
            <a:endParaRPr lang="en-ID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6F213A9-305D-2AFC-FF34-19434A2D9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3650" y="273052"/>
            <a:ext cx="5111750" cy="5853113"/>
          </a:xfrm>
        </p:spPr>
        <p:txBody>
          <a:bodyPr/>
          <a:lstStyle>
            <a:lvl1pPr>
              <a:defRPr sz="2400">
                <a:solidFill>
                  <a:schemeClr val="accent5"/>
                </a:solidFill>
              </a:defRPr>
            </a:lvl1pPr>
            <a:lvl2pPr>
              <a:defRPr sz="21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235230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08C35BC7-E310-108C-B8C4-672091E1D3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F1CA2F-924E-AE11-12BB-ABBEC20B8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650" y="44964"/>
            <a:ext cx="895350" cy="1108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CA9AD8-8822-D85D-0707-FBEEC8E08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093" y="3960"/>
            <a:ext cx="896074" cy="110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46575"/>
      </p:ext>
    </p:extLst>
  </p:cSld>
  <p:clrMapOvr>
    <a:masterClrMapping/>
  </p:clrMapOvr>
  <p:hf sldNum="0"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0F3F0-0B2A-30F2-5108-FBA2B7484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14514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05502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Vertical Title and Tex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4">
            <a:extLst>
              <a:ext uri="{FF2B5EF4-FFF2-40B4-BE49-F238E27FC236}">
                <a16:creationId xmlns:a16="http://schemas.microsoft.com/office/drawing/2014/main" id="{098A0508-16C0-1CB1-9EB2-E710C774CB8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60EB9AD5-7DDC-2BFA-AF2C-9962B35D0E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312686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F2B4AB36-8724-FDDC-F151-CBD3C7917C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625371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7807B4DD-82EF-E592-BE1A-58254BBE34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38055" y="3744686"/>
            <a:ext cx="2205946" cy="2467428"/>
          </a:xfrm>
          <a:custGeom>
            <a:avLst/>
            <a:gdLst>
              <a:gd name="connsiteX0" fmla="*/ 0 w 2941261"/>
              <a:gd name="connsiteY0" fmla="*/ 0 h 2467428"/>
              <a:gd name="connsiteX1" fmla="*/ 2941261 w 2941261"/>
              <a:gd name="connsiteY1" fmla="*/ 0 h 2467428"/>
              <a:gd name="connsiteX2" fmla="*/ 2941261 w 2941261"/>
              <a:gd name="connsiteY2" fmla="*/ 2467428 h 2467428"/>
              <a:gd name="connsiteX3" fmla="*/ 0 w 2941261"/>
              <a:gd name="connsiteY3" fmla="*/ 2467428 h 2467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1261" h="2467428">
                <a:moveTo>
                  <a:pt x="0" y="0"/>
                </a:moveTo>
                <a:lnTo>
                  <a:pt x="2941261" y="0"/>
                </a:lnTo>
                <a:lnTo>
                  <a:pt x="2941261" y="2467428"/>
                </a:lnTo>
                <a:lnTo>
                  <a:pt x="0" y="2467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900"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ID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78BA4D9-57E1-A80D-3014-2BD0F878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14" y="274638"/>
            <a:ext cx="7843030" cy="1143000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5A25BC-C7C5-6433-D8E4-A5DF23106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514" y="1417638"/>
            <a:ext cx="8700972" cy="45259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84D95-A3AF-8F02-0DE3-9E8837F3A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92478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Section Header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13" y="3685881"/>
            <a:ext cx="7365773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513" y="5148454"/>
            <a:ext cx="7365773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82A26D2-4216-FF76-6392-C88F8808F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89575"/>
            <a:ext cx="9144000" cy="2824162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EE0CE-D09D-13D8-9868-3B5B197D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888" y="62243"/>
            <a:ext cx="947113" cy="116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300751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C693C5-DD98-AC19-3152-F9560029D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698" y="28577"/>
            <a:ext cx="896190" cy="11095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ctr">
              <a:defRPr sz="2250" b="1" cap="all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1875">
                <a:solidFill>
                  <a:schemeClr val="bg1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200013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10B0135-B9A4-80F3-C5A0-025E67654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47948"/>
            <a:ext cx="9144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FBDFD6-79DA-D6BE-0448-96C8DCC1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-47948"/>
            <a:ext cx="896190" cy="11095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CF2E1CC-7F1D-6CF8-6A38-2EE36FC97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13" y="127003"/>
            <a:ext cx="7011987" cy="1362075"/>
          </a:xfrm>
        </p:spPr>
        <p:txBody>
          <a:bodyPr anchor="b"/>
          <a:lstStyle>
            <a:lvl1pPr algn="l">
              <a:defRPr sz="2250" b="1" cap="all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71BCF8-2B27-BEA0-B962-D2EE1DB65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7513" y="1589576"/>
            <a:ext cx="7011987" cy="1500187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accent6"/>
                </a:solidFill>
              </a:defRPr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2768906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DF7E10-430C-4E25-987A-D9E8ADAA7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69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bg>
      <p:bgPr>
        <a:solidFill>
          <a:srgbClr val="001B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8F54A5F-F810-96A4-5910-A7F80EDAE6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8370A5-1740-3ABE-F0A5-C7BCD001E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810" y="0"/>
            <a:ext cx="896190" cy="11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28786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ECC693F6-F024-A3A9-24FB-E8ED5704B67C}"/>
              </a:ext>
            </a:extLst>
          </p:cNvPr>
          <p:cNvPicPr>
            <a:picLocks noChangeAspect="1"/>
          </p:cNvPicPr>
          <p:nvPr/>
        </p:nvPicPr>
        <p:blipFill rotWithShape="1">
          <a:blip r:embed="rId43" cstate="print">
            <a:extLst>
              <a:ext uri="{BEBA8EAE-BF5A-486C-A8C5-ECC9F3942E4B}">
                <a14:imgProps xmlns:a14="http://schemas.microsoft.com/office/drawing/2010/main">
                  <a14:imgLayer r:embed="rId4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4815"/>
          <a:stretch/>
        </p:blipFill>
        <p:spPr>
          <a:xfrm>
            <a:off x="0" y="6502399"/>
            <a:ext cx="9144000" cy="355601"/>
          </a:xfrm>
          <a:prstGeom prst="rect">
            <a:avLst/>
          </a:prstGeom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B623752B-4505-458A-8F13-B97CEB0BB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90500" y="1697038"/>
            <a:ext cx="881062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 dirty="0"/>
          </a:p>
        </p:txBody>
      </p:sp>
      <p:sp>
        <p:nvSpPr>
          <p:cNvPr id="1029" name="Rectangle 6">
            <a:extLst>
              <a:ext uri="{FF2B5EF4-FFF2-40B4-BE49-F238E27FC236}">
                <a16:creationId xmlns:a16="http://schemas.microsoft.com/office/drawing/2014/main" id="{4D7F5865-615B-424A-A375-A8F1EEAE74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1514" y="274638"/>
            <a:ext cx="784303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48569D-7387-4D30-B100-DC94E7D1863E}"/>
              </a:ext>
            </a:extLst>
          </p:cNvPr>
          <p:cNvSpPr txBox="1"/>
          <p:nvPr/>
        </p:nvSpPr>
        <p:spPr>
          <a:xfrm>
            <a:off x="8144693" y="6588371"/>
            <a:ext cx="116259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</a:t>
            </a:r>
            <a:fld id="{7E7DF8DA-2BBC-4974-99EF-62657F72EFE3}" type="slidenum">
              <a:rPr lang="en-US" sz="600" smtClean="0">
                <a:solidFill>
                  <a:schemeClr val="bg2"/>
                </a:solidFill>
                <a:latin typeface="Montserrat" panose="00000500000000000000" pitchFamily="2" charset="0"/>
              </a:rPr>
              <a:pPr algn="ctr"/>
              <a:t>‹#›</a:t>
            </a:fld>
            <a:endParaRPr lang="en-US" sz="600" dirty="0">
              <a:solidFill>
                <a:schemeClr val="bg2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C117F-9549-84AD-C279-A42AEB20D920}"/>
              </a:ext>
            </a:extLst>
          </p:cNvPr>
          <p:cNvSpPr txBox="1"/>
          <p:nvPr/>
        </p:nvSpPr>
        <p:spPr>
          <a:xfrm>
            <a:off x="29381" y="6588371"/>
            <a:ext cx="17830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Module Code &amp; Module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D054F-4D2B-C683-DC2F-88927DD0A10B}"/>
              </a:ext>
            </a:extLst>
          </p:cNvPr>
          <p:cNvSpPr txBox="1"/>
          <p:nvPr/>
        </p:nvSpPr>
        <p:spPr>
          <a:xfrm>
            <a:off x="3360421" y="6572476"/>
            <a:ext cx="254725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2"/>
                </a:solidFill>
                <a:latin typeface="Montserrat" panose="00000500000000000000" pitchFamily="2" charset="0"/>
              </a:rPr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22270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  <p:sldLayoutId id="2147483721" r:id="rId37"/>
    <p:sldLayoutId id="2147483722" r:id="rId38"/>
    <p:sldLayoutId id="2147483723" r:id="rId39"/>
    <p:sldLayoutId id="2147483724" r:id="rId40"/>
    <p:sldLayoutId id="2147483725" r:id="rId41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50" b="1">
          <a:solidFill>
            <a:schemeClr val="tx2"/>
          </a:solidFill>
          <a:latin typeface="Montserrat" panose="00000500000000000000" pitchFamily="2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tx2"/>
          </a:solidFill>
          <a:latin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har char="•"/>
        <a:defRPr sz="1875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j-lt"/>
          <a:cs typeface="Calibri" panose="020F050202020403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har char="•"/>
        <a:defRPr sz="1350">
          <a:solidFill>
            <a:schemeClr val="tx1"/>
          </a:solidFill>
          <a:latin typeface="+mj-lt"/>
          <a:cs typeface="Calibri" panose="020F05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sz="1125">
          <a:solidFill>
            <a:schemeClr val="tx1"/>
          </a:solidFill>
          <a:latin typeface="+mj-lt"/>
          <a:cs typeface="Calibri" panose="020F0502020204030204" pitchFamily="34" charset="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sz="900">
          <a:solidFill>
            <a:schemeClr val="tx1"/>
          </a:solidFill>
          <a:latin typeface="+mj-lt"/>
          <a:cs typeface="Calibri" panose="020F0502020204030204" pitchFamily="34" charset="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openxmlformats.org/officeDocument/2006/relationships/slide" Target="slide14.xml"/><Relationship Id="rId5" Type="http://schemas.openxmlformats.org/officeDocument/2006/relationships/diagramQuickStyle" Target="../diagrams/quickStyle1.xml"/><Relationship Id="rId10" Type="http://schemas.openxmlformats.org/officeDocument/2006/relationships/slide" Target="slide13.xml"/><Relationship Id="rId4" Type="http://schemas.openxmlformats.org/officeDocument/2006/relationships/diagramLayout" Target="../diagrams/layout1.xml"/><Relationship Id="rId9" Type="http://schemas.openxmlformats.org/officeDocument/2006/relationships/slide" Target="slide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continuingprofessionaldevelopment.org/risk-management-process-practical-technique-identifying-risk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continuingprofessionaldevelopment.org/risk-register-template-the-benefits-of-standardized-approach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continuingprofessionaldevelopment.org/key-elements-project-risk-register-template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template/Risk%20Assessment%20Form.doc" TargetMode="External"/><Relationship Id="rId3" Type="http://schemas.openxmlformats.org/officeDocument/2006/relationships/hyperlink" Target="template/Business_Impact_Analysis_blank.doc" TargetMode="External"/><Relationship Id="rId7" Type="http://schemas.openxmlformats.org/officeDocument/2006/relationships/hyperlink" Target="template/risk-assessment-and-policy-template.doc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hyperlink" Target="template/DisasterRecoveryPlanSample1.pdf" TargetMode="External"/><Relationship Id="rId5" Type="http://schemas.openxmlformats.org/officeDocument/2006/relationships/hyperlink" Target="template/BASIC%20DISASTER%20RECOVERY%20PLAN%20-template.doc" TargetMode="External"/><Relationship Id="rId4" Type="http://schemas.openxmlformats.org/officeDocument/2006/relationships/hyperlink" Target="../template/Business_Impact_Analysis_blank.doc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Digital Security and Forensics</a:t>
            </a:r>
            <a:br>
              <a:rPr lang="en-US" dirty="0"/>
            </a:br>
            <a:r>
              <a:rPr lang="en-US" sz="1400" dirty="0"/>
              <a:t>AICT006-4-2-DSF </a:t>
            </a:r>
            <a:r>
              <a:rPr lang="en-US" sz="1400"/>
              <a:t>Version 2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Risk Management and Privacy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7870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4954566"/>
              </p:ext>
            </p:extLst>
          </p:nvPr>
        </p:nvGraphicFramePr>
        <p:xfrm>
          <a:off x="190500" y="1697038"/>
          <a:ext cx="8810625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</a:t>
            </a:r>
            <a:endParaRPr lang="en-MY" b="1" u="sng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11 of 30</a:t>
            </a:r>
            <a:endParaRPr lang="en-MY" dirty="0"/>
          </a:p>
        </p:txBody>
      </p:sp>
      <p:sp>
        <p:nvSpPr>
          <p:cNvPr id="5" name="TextBox 4"/>
          <p:cNvSpPr txBox="1"/>
          <p:nvPr/>
        </p:nvSpPr>
        <p:spPr>
          <a:xfrm>
            <a:off x="485775" y="1585035"/>
            <a:ext cx="78488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Sample list of risks: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Power failure </a:t>
            </a:r>
            <a:r>
              <a:rPr lang="en-US" sz="2400" dirty="0">
                <a:hlinkClick r:id="rId8" action="ppaction://hlinksldjump"/>
              </a:rPr>
              <a:t>&gt;</a:t>
            </a:r>
            <a:endParaRPr lang="en-US" sz="2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Lightning </a:t>
            </a:r>
            <a:r>
              <a:rPr lang="en-US" sz="2400" dirty="0">
                <a:hlinkClick r:id="rId8" action="ppaction://hlinksldjump"/>
              </a:rPr>
              <a:t>&gt;</a:t>
            </a:r>
            <a:endParaRPr lang="en-US" sz="2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Fire </a:t>
            </a:r>
            <a:r>
              <a:rPr lang="en-US" sz="2400" dirty="0">
                <a:hlinkClick r:id="rId9" action="ppaction://hlinksldjump"/>
              </a:rPr>
              <a:t>&gt;</a:t>
            </a:r>
            <a:endParaRPr lang="en-US" sz="2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Password compromise </a:t>
            </a:r>
            <a:r>
              <a:rPr lang="en-US" sz="2400" dirty="0">
                <a:hlinkClick r:id="rId9" action="ppaction://hlinksldjump"/>
              </a:rPr>
              <a:t>&gt;</a:t>
            </a:r>
            <a:endParaRPr lang="en-US" sz="2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Hardware failure </a:t>
            </a:r>
            <a:r>
              <a:rPr lang="en-US" sz="2400" dirty="0">
                <a:hlinkClick r:id="rId10" action="ppaction://hlinksldjump"/>
              </a:rPr>
              <a:t>&gt;</a:t>
            </a:r>
            <a:endParaRPr lang="en-US" sz="2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Static discharge </a:t>
            </a:r>
            <a:r>
              <a:rPr lang="en-US" sz="2400" dirty="0">
                <a:hlinkClick r:id="rId10" action="ppaction://hlinksldjump"/>
              </a:rPr>
              <a:t>&gt;</a:t>
            </a:r>
            <a:endParaRPr lang="en-US" sz="2400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n-US" sz="2400" dirty="0"/>
              <a:t>Error </a:t>
            </a:r>
            <a:r>
              <a:rPr lang="en-US" sz="2400" dirty="0">
                <a:hlinkClick r:id="rId11" action="ppaction://hlinksldjump"/>
              </a:rPr>
              <a:t>&gt;</a:t>
            </a:r>
            <a:endParaRPr lang="en-MY" sz="2400" dirty="0"/>
          </a:p>
        </p:txBody>
      </p:sp>
    </p:spTree>
    <p:extLst>
      <p:ext uri="{BB962C8B-B14F-4D97-AF65-F5344CB8AC3E}">
        <p14:creationId xmlns:p14="http://schemas.microsoft.com/office/powerpoint/2010/main" val="134149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hlinkClick r:id="rId3" action="ppaction://hlinksldjump"/>
              </a:rPr>
              <a:t>&lt;</a:t>
            </a:r>
            <a:r>
              <a:rPr lang="en-US" dirty="0"/>
              <a:t> </a:t>
            </a:r>
            <a:r>
              <a:rPr lang="en-US" sz="2800" dirty="0"/>
              <a:t>A </a:t>
            </a:r>
            <a:r>
              <a:rPr lang="en-US" sz="2800" b="1" dirty="0">
                <a:solidFill>
                  <a:srgbClr val="FF0000"/>
                </a:solidFill>
              </a:rPr>
              <a:t>Power Failure</a:t>
            </a:r>
            <a:r>
              <a:rPr lang="en-US" sz="2800" dirty="0"/>
              <a:t> is a period of time when the electricity supply to a particular building or area is interrupted, for example because of damage to the cables.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dirty="0">
                <a:hlinkClick r:id="rId3" action="ppaction://hlinksldjump"/>
              </a:rPr>
              <a:t>&lt; </a:t>
            </a:r>
            <a:r>
              <a:rPr lang="en-US" sz="2800" b="1" dirty="0">
                <a:solidFill>
                  <a:srgbClr val="FF0000"/>
                </a:solidFill>
              </a:rPr>
              <a:t>Eye Discomfort </a:t>
            </a:r>
            <a:r>
              <a:rPr lang="en-US" sz="2800" dirty="0"/>
              <a:t>in the Office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dirty="0"/>
              <a:t>Lighting Ergonomics - General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 (cont’d)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12 of 30</a:t>
            </a:r>
            <a:endParaRPr lang="en-MY" dirty="0"/>
          </a:p>
        </p:txBody>
      </p:sp>
      <p:pic>
        <p:nvPicPr>
          <p:cNvPr id="4098" name="Picture 2" descr="Localized general light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401" y="4077073"/>
            <a:ext cx="1789923" cy="135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ocal or task light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453" y="5275111"/>
            <a:ext cx="1580196" cy="124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risk of lighting exampl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392392"/>
            <a:ext cx="1515187" cy="125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95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372415"/>
            <a:ext cx="8229600" cy="4525962"/>
          </a:xfrm>
        </p:spPr>
        <p:txBody>
          <a:bodyPr/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800" dirty="0">
                <a:hlinkClick r:id="rId3" action="ppaction://hlinksldjump"/>
              </a:rPr>
              <a:t>&lt;</a:t>
            </a:r>
            <a:r>
              <a:rPr lang="en-US" sz="2800" dirty="0"/>
              <a:t> chance of loss or injury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dirty="0"/>
              <a:t>Uncertainty or lack of predictability  </a:t>
            </a:r>
            <a:endParaRPr lang="en-US" sz="24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 (cont’d)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13 of 30</a:t>
            </a:r>
            <a:endParaRPr lang="en-MY" dirty="0"/>
          </a:p>
        </p:txBody>
      </p:sp>
      <p:pic>
        <p:nvPicPr>
          <p:cNvPr id="2050" name="Picture 2" descr="Image result for house carto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723" y="1172713"/>
            <a:ext cx="1301703" cy="134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ar carto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24" y="2003650"/>
            <a:ext cx="1401417" cy="69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risk of password compromised  example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41" y="2427312"/>
            <a:ext cx="5588475" cy="41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37" y="3435256"/>
            <a:ext cx="2715118" cy="228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390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dirty="0">
                <a:hlinkClick r:id="rId3" action="ppaction://hlinksldjump"/>
              </a:rPr>
              <a:t>&lt;</a:t>
            </a:r>
            <a:r>
              <a:rPr lang="en-US" dirty="0"/>
              <a:t> </a:t>
            </a:r>
            <a:r>
              <a:rPr lang="en-US" sz="2400" b="1" dirty="0"/>
              <a:t>Hardware</a:t>
            </a:r>
            <a:r>
              <a:rPr lang="en-US" sz="2400" dirty="0"/>
              <a:t> is a common cause of data </a:t>
            </a:r>
            <a:r>
              <a:rPr lang="en-US" sz="2400" b="1" dirty="0"/>
              <a:t>problems</a:t>
            </a:r>
            <a:r>
              <a:rPr lang="en-US" sz="2400" dirty="0"/>
              <a:t>. ... Here are some </a:t>
            </a:r>
            <a:r>
              <a:rPr lang="en-US" sz="2400" b="1" dirty="0"/>
              <a:t>examples</a:t>
            </a:r>
            <a:r>
              <a:rPr lang="en-US" sz="2400" dirty="0"/>
              <a:t>. ... If you don't keep your PC locked in a safe, then this is a </a:t>
            </a:r>
            <a:r>
              <a:rPr lang="en-US" sz="2400" b="1" dirty="0"/>
              <a:t>risk</a:t>
            </a:r>
            <a:r>
              <a:rPr lang="en-US" sz="2400" dirty="0"/>
              <a:t>.</a:t>
            </a: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sz="2800" dirty="0">
                <a:hlinkClick r:id="rId3" action="ppaction://hlinksldjump"/>
              </a:rPr>
              <a:t>&lt; </a:t>
            </a:r>
            <a:r>
              <a:rPr lang="en-US" sz="2400" dirty="0"/>
              <a:t>when you go to touch the doorknob the air between your finger and the knob is charged, this flow from your hand to the doorknob.</a:t>
            </a:r>
          </a:p>
          <a:p>
            <a:pPr marL="0" indent="0" algn="just">
              <a:buNone/>
            </a:pP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 (cont’d)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14 of 30</a:t>
            </a:r>
            <a:endParaRPr lang="en-MY" dirty="0"/>
          </a:p>
        </p:txBody>
      </p:sp>
      <p:pic>
        <p:nvPicPr>
          <p:cNvPr id="6" name="Picture 2" descr="Image result for static dischar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692" y="3284984"/>
            <a:ext cx="2351416" cy="176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risk of Hardware failure carto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482" y="2276872"/>
            <a:ext cx="2592288" cy="312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6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>
                <a:hlinkClick r:id="rId3" action="ppaction://hlinksldjump"/>
              </a:rPr>
              <a:t>&lt;</a:t>
            </a:r>
            <a:r>
              <a:rPr lang="en-US" sz="2800" dirty="0"/>
              <a:t> </a:t>
            </a:r>
            <a:r>
              <a:rPr lang="en-US" sz="2800" b="1" i="1" u="sng" dirty="0"/>
              <a:t>False Positive Error</a:t>
            </a:r>
          </a:p>
          <a:p>
            <a:pPr marL="0" indent="0" algn="just">
              <a:buNone/>
            </a:pPr>
            <a:r>
              <a:rPr lang="en-US" sz="2400" dirty="0"/>
              <a:t>A test result which </a:t>
            </a:r>
            <a:r>
              <a:rPr lang="en-US" sz="2400" b="1" u="sng" dirty="0"/>
              <a:t>incorrectly</a:t>
            </a:r>
            <a:r>
              <a:rPr lang="en-US" sz="2400" dirty="0"/>
              <a:t> indicates that a particular condition or attribute </a:t>
            </a:r>
            <a:r>
              <a:rPr lang="en-US" sz="2400" b="1" u="sng" dirty="0"/>
              <a:t>is present</a:t>
            </a:r>
            <a:r>
              <a:rPr lang="en-US" sz="2400" dirty="0"/>
              <a:t>.</a:t>
            </a:r>
            <a:endParaRPr lang="en-US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i="1" u="sng" dirty="0"/>
              <a:t>False Negative Error</a:t>
            </a:r>
          </a:p>
          <a:p>
            <a:pPr marL="0" indent="0" algn="just">
              <a:buNone/>
            </a:pPr>
            <a:r>
              <a:rPr lang="en-US" sz="2400" dirty="0"/>
              <a:t>A test result which </a:t>
            </a:r>
            <a:r>
              <a:rPr lang="en-US" sz="2400" b="1" u="sng" dirty="0"/>
              <a:t>incorrectly</a:t>
            </a:r>
            <a:r>
              <a:rPr lang="en-US" sz="2400" dirty="0"/>
              <a:t> indicates that a particular condition or attribute </a:t>
            </a:r>
            <a:r>
              <a:rPr lang="en-US" sz="2400" b="1" u="sng" dirty="0"/>
              <a:t>is absent</a:t>
            </a:r>
            <a:r>
              <a:rPr lang="en-US" sz="2400" dirty="0"/>
              <a:t>. </a:t>
            </a:r>
            <a:r>
              <a:rPr lang="en-US" sz="2000" dirty="0"/>
              <a:t>You should have got </a:t>
            </a:r>
            <a:r>
              <a:rPr lang="en-US" sz="2000" b="1" dirty="0">
                <a:solidFill>
                  <a:srgbClr val="0070C0"/>
                </a:solidFill>
              </a:rPr>
              <a:t>positive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result not </a:t>
            </a:r>
            <a:r>
              <a:rPr lang="en-US" sz="2000" b="1" dirty="0">
                <a:solidFill>
                  <a:srgbClr val="FF0000"/>
                </a:solidFill>
              </a:rPr>
              <a:t>negative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 (cont’d)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15 of 30</a:t>
            </a:r>
            <a:endParaRPr lang="en-MY" dirty="0"/>
          </a:p>
        </p:txBody>
      </p:sp>
      <p:pic>
        <p:nvPicPr>
          <p:cNvPr id="3076" name="Picture 4" descr="Image result for false NEGATIVE  carto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163" y="3068960"/>
            <a:ext cx="4392488" cy="233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912" y="3284984"/>
            <a:ext cx="2948111" cy="176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5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b="1" i="1" dirty="0">
                <a:solidFill>
                  <a:srgbClr val="0070C0"/>
                </a:solidFill>
              </a:rPr>
              <a:t>False Positive: </a:t>
            </a:r>
          </a:p>
          <a:p>
            <a:pPr algn="just"/>
            <a:r>
              <a:rPr lang="en-US" sz="1800" dirty="0"/>
              <a:t>Virus software on your computer incorrectly identifies a harmless program as a malicious one.</a:t>
            </a:r>
          </a:p>
          <a:p>
            <a:pPr algn="just"/>
            <a:r>
              <a:rPr lang="en-US" sz="1800" dirty="0"/>
              <a:t>A pregnancy test is positive, when in fact you aren’t pregnant.</a:t>
            </a:r>
          </a:p>
          <a:p>
            <a:pPr algn="just"/>
            <a:r>
              <a:rPr lang="en-US" sz="1800" dirty="0"/>
              <a:t>A cancer screening test comes back positive, but you don’t have the disease.</a:t>
            </a:r>
          </a:p>
          <a:p>
            <a:pPr algn="just"/>
            <a:endParaRPr lang="en-US" sz="1800" dirty="0"/>
          </a:p>
          <a:p>
            <a:pPr marL="0" indent="0" algn="just">
              <a:buNone/>
            </a:pPr>
            <a:r>
              <a:rPr lang="en-US" sz="2000" b="1" i="1" dirty="0">
                <a:solidFill>
                  <a:srgbClr val="FF0000"/>
                </a:solidFill>
              </a:rPr>
              <a:t>False Negative:</a:t>
            </a:r>
          </a:p>
          <a:p>
            <a:pPr algn="just"/>
            <a:r>
              <a:rPr lang="en-US" sz="1800" dirty="0"/>
              <a:t>In the </a:t>
            </a:r>
            <a:r>
              <a:rPr lang="en-US" sz="1800" b="1" dirty="0"/>
              <a:t>Justice System</a:t>
            </a:r>
            <a:r>
              <a:rPr lang="en-US" sz="1800" dirty="0"/>
              <a:t>, a false negative occurs when a guilty suspect is found </a:t>
            </a:r>
            <a:r>
              <a:rPr lang="en-US" sz="1800" b="1" dirty="0"/>
              <a:t>“Not Guilty” </a:t>
            </a:r>
            <a:r>
              <a:rPr lang="en-US" sz="1800" dirty="0"/>
              <a:t>and allowed to walk free.</a:t>
            </a:r>
          </a:p>
          <a:p>
            <a:pPr algn="just"/>
            <a:r>
              <a:rPr lang="en-US" sz="1800" b="1" dirty="0"/>
              <a:t>Quality control</a:t>
            </a:r>
            <a:r>
              <a:rPr lang="en-US" sz="1800" dirty="0"/>
              <a:t> in manufacturing; a false negative in this area means that a defective item </a:t>
            </a:r>
            <a:r>
              <a:rPr lang="en-US" sz="1800" b="1" dirty="0"/>
              <a:t>passes through the cracks.</a:t>
            </a:r>
          </a:p>
          <a:p>
            <a:pPr algn="just"/>
            <a:r>
              <a:rPr lang="en-US" sz="1800" dirty="0"/>
              <a:t>In </a:t>
            </a:r>
            <a:r>
              <a:rPr lang="en-US" sz="1800" b="1" dirty="0"/>
              <a:t>software</a:t>
            </a:r>
            <a:r>
              <a:rPr lang="en-US" sz="1800" dirty="0"/>
              <a:t> </a:t>
            </a:r>
            <a:r>
              <a:rPr lang="en-US" sz="1800" b="1" dirty="0"/>
              <a:t>testing</a:t>
            </a:r>
            <a:r>
              <a:rPr lang="en-US" sz="1800" dirty="0"/>
              <a:t>, a false negative would mean that a test designed to catch something (i.e. a virus) </a:t>
            </a:r>
            <a:r>
              <a:rPr lang="en-US" sz="1800" b="1" dirty="0"/>
              <a:t>has failed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 (cont’d)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16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537244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465604"/>
            <a:ext cx="8229600" cy="5044330"/>
          </a:xfrm>
        </p:spPr>
        <p:txBody>
          <a:bodyPr/>
          <a:lstStyle/>
          <a:p>
            <a:pPr marL="342900" lvl="1" indent="-342900" algn="just">
              <a:buFontTx/>
              <a:buChar char="•"/>
            </a:pPr>
            <a:r>
              <a:rPr lang="en-US" sz="2000" dirty="0"/>
              <a:t>Risk is put into different contexts in terms of definitions, metrics, processes and standards</a:t>
            </a:r>
          </a:p>
          <a:p>
            <a:pPr marL="342900" lvl="1" indent="-342900">
              <a:buFontTx/>
              <a:buChar char="•"/>
            </a:pPr>
            <a:r>
              <a:rPr lang="en-US" sz="2400" dirty="0"/>
              <a:t>Mainly from:</a:t>
            </a:r>
            <a:endParaRPr lang="en-MY" sz="2400" dirty="0"/>
          </a:p>
          <a:p>
            <a:pPr lvl="1"/>
            <a:r>
              <a:rPr lang="en-US" sz="2400" b="1" dirty="0"/>
              <a:t>Business context</a:t>
            </a:r>
          </a:p>
          <a:p>
            <a:pPr marL="457200" lvl="1" indent="0" algn="just">
              <a:buNone/>
            </a:pPr>
            <a:r>
              <a:rPr lang="en-US" sz="2400" dirty="0"/>
              <a:t>The process of </a:t>
            </a:r>
            <a:r>
              <a:rPr lang="en-US" sz="2400" dirty="0">
                <a:highlight>
                  <a:srgbClr val="FFFF00"/>
                </a:highlight>
              </a:rPr>
              <a:t>identifying</a:t>
            </a:r>
            <a:r>
              <a:rPr lang="en-US" sz="2400" dirty="0"/>
              <a:t> risks, </a:t>
            </a:r>
            <a:r>
              <a:rPr lang="en-US" sz="2400" dirty="0">
                <a:highlight>
                  <a:srgbClr val="FFFF00"/>
                </a:highlight>
              </a:rPr>
              <a:t>assessing</a:t>
            </a:r>
            <a:r>
              <a:rPr lang="en-US" sz="2400" dirty="0"/>
              <a:t> risks and </a:t>
            </a:r>
            <a:r>
              <a:rPr lang="en-US" sz="2400" dirty="0">
                <a:highlight>
                  <a:srgbClr val="FFFF00"/>
                </a:highlight>
              </a:rPr>
              <a:t>developing</a:t>
            </a:r>
            <a:r>
              <a:rPr lang="en-US" sz="2400" dirty="0"/>
              <a:t> strategies to manage risks is known as risk management. A risk management plan and a </a:t>
            </a:r>
            <a:r>
              <a:rPr lang="en-US" sz="2400" b="1" dirty="0"/>
              <a:t>business impact analysis</a:t>
            </a:r>
            <a:r>
              <a:rPr lang="en-US" sz="2400" dirty="0"/>
              <a:t> are important parts of your </a:t>
            </a:r>
            <a:r>
              <a:rPr lang="en-US" sz="2400" b="1" dirty="0"/>
              <a:t>business continuity plan</a:t>
            </a:r>
            <a:r>
              <a:rPr lang="en-US" sz="2400" dirty="0"/>
              <a:t>.</a:t>
            </a:r>
          </a:p>
          <a:p>
            <a:pPr marL="457200" lvl="1" indent="0" algn="just">
              <a:buNone/>
            </a:pPr>
            <a:endParaRPr lang="en-US" sz="2400" dirty="0"/>
          </a:p>
          <a:p>
            <a:pPr marL="457200" lvl="1" indent="0" algn="just">
              <a:buNone/>
            </a:pPr>
            <a:r>
              <a:rPr lang="en-US" sz="1800" b="1" dirty="0"/>
              <a:t>business continuity plan: </a:t>
            </a:r>
            <a:r>
              <a:rPr lang="en-US" sz="1800" dirty="0"/>
              <a:t>how it can keep an </a:t>
            </a:r>
            <a:r>
              <a:rPr lang="en-US" sz="1800" dirty="0">
                <a:highlight>
                  <a:srgbClr val="FFFF00"/>
                </a:highlight>
              </a:rPr>
              <a:t>organization operating </a:t>
            </a:r>
            <a:r>
              <a:rPr lang="en-US" sz="1800" dirty="0"/>
              <a:t>during an unplanned event.</a:t>
            </a:r>
          </a:p>
          <a:p>
            <a:pPr marL="457200" lvl="1" indent="0" algn="just">
              <a:buNone/>
            </a:pPr>
            <a:r>
              <a:rPr lang="en-US" sz="1800" b="1" dirty="0"/>
              <a:t>business impact analysis: </a:t>
            </a:r>
            <a:r>
              <a:rPr lang="en-US" sz="1800" dirty="0"/>
              <a:t>is a process that identifies and evaluates the potential </a:t>
            </a:r>
            <a:r>
              <a:rPr lang="en-US" sz="1800" dirty="0">
                <a:highlight>
                  <a:srgbClr val="FFFF00"/>
                </a:highlight>
              </a:rPr>
              <a:t>effects</a:t>
            </a:r>
            <a:r>
              <a:rPr lang="en-US" sz="1800" dirty="0"/>
              <a:t> of natural and man-made events on.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 Management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17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939295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557338"/>
            <a:ext cx="8229600" cy="4926012"/>
          </a:xfrm>
        </p:spPr>
        <p:txBody>
          <a:bodyPr/>
          <a:lstStyle/>
          <a:p>
            <a:pPr lvl="1"/>
            <a:r>
              <a:rPr lang="en-US" b="1" dirty="0"/>
              <a:t>Technical context</a:t>
            </a:r>
          </a:p>
          <a:p>
            <a:pPr marL="457200" lvl="1" indent="0" algn="just">
              <a:buNone/>
            </a:pPr>
            <a:r>
              <a:rPr lang="en-US" dirty="0"/>
              <a:t>Technical risk deals with </a:t>
            </a:r>
            <a:r>
              <a:rPr lang="en-US" dirty="0">
                <a:highlight>
                  <a:srgbClr val="FFFF00"/>
                </a:highlight>
              </a:rPr>
              <a:t>feasibility</a:t>
            </a:r>
            <a:r>
              <a:rPr lang="en-US" dirty="0"/>
              <a:t> or is a solution that can be delivered within the </a:t>
            </a:r>
            <a:r>
              <a:rPr lang="en-US" b="1" dirty="0">
                <a:highlight>
                  <a:srgbClr val="FFFF00"/>
                </a:highlight>
              </a:rPr>
              <a:t>time</a:t>
            </a:r>
            <a:r>
              <a:rPr lang="en-US" dirty="0"/>
              <a:t> and </a:t>
            </a:r>
            <a:r>
              <a:rPr lang="en-US" b="1" dirty="0">
                <a:highlight>
                  <a:srgbClr val="FFFF00"/>
                </a:highlight>
              </a:rPr>
              <a:t>cost</a:t>
            </a:r>
            <a:r>
              <a:rPr lang="en-US" dirty="0"/>
              <a:t> constraints of the project?</a:t>
            </a:r>
          </a:p>
          <a:p>
            <a:pPr marL="457200" lvl="1" indent="0" algn="just">
              <a:buNone/>
            </a:pPr>
            <a:endParaRPr lang="en-US" b="1" dirty="0"/>
          </a:p>
          <a:p>
            <a:pPr marL="457200" lvl="1" indent="0" algn="just">
              <a:buNone/>
            </a:pPr>
            <a:r>
              <a:rPr lang="en-US" dirty="0"/>
              <a:t>Technical risk should always be mitigated in the context of working software.</a:t>
            </a:r>
          </a:p>
          <a:p>
            <a:pPr marL="457200" lvl="1" indent="0" algn="just">
              <a:buNone/>
            </a:pPr>
            <a:endParaRPr lang="en-US" dirty="0"/>
          </a:p>
          <a:p>
            <a:pPr marL="457200" lvl="1" indent="0" algn="just">
              <a:buNone/>
            </a:pPr>
            <a:r>
              <a:rPr lang="en-US" dirty="0"/>
              <a:t>Mitigate risk, demonstrating interfaces, or that one system can talk to another.</a:t>
            </a:r>
            <a:endParaRPr lang="en-US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 Management (cont’d)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18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16844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30" y="1623924"/>
            <a:ext cx="6529630" cy="497342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 Management Guidelines</a:t>
            </a:r>
            <a:endParaRPr lang="en-MY" b="1" u="sn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19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32813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6888159"/>
              </p:ext>
            </p:extLst>
          </p:nvPr>
        </p:nvGraphicFramePr>
        <p:xfrm>
          <a:off x="487363" y="1628800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 Management process</a:t>
            </a:r>
            <a:endParaRPr lang="en-MY" b="1" u="sng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20 of 30</a:t>
            </a:r>
            <a:endParaRPr lang="en-MY" dirty="0"/>
          </a:p>
        </p:txBody>
      </p:sp>
      <p:sp>
        <p:nvSpPr>
          <p:cNvPr id="7" name="Curved Right Arrow 6"/>
          <p:cNvSpPr/>
          <p:nvPr/>
        </p:nvSpPr>
        <p:spPr bwMode="auto">
          <a:xfrm>
            <a:off x="4325973" y="3429000"/>
            <a:ext cx="462051" cy="792088"/>
          </a:xfrm>
          <a:prstGeom prst="curved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Curved Right Arrow 8"/>
          <p:cNvSpPr/>
          <p:nvPr/>
        </p:nvSpPr>
        <p:spPr bwMode="auto">
          <a:xfrm rot="10800000">
            <a:off x="4902037" y="3356992"/>
            <a:ext cx="462051" cy="792088"/>
          </a:xfrm>
          <a:prstGeom prst="curved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1880" y="29969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Communicate &amp; Consult</a:t>
            </a:r>
            <a:endParaRPr lang="en-MY" dirty="0"/>
          </a:p>
        </p:txBody>
      </p:sp>
      <p:sp>
        <p:nvSpPr>
          <p:cNvPr id="11" name="TextBox 10"/>
          <p:cNvSpPr txBox="1"/>
          <p:nvPr/>
        </p:nvSpPr>
        <p:spPr>
          <a:xfrm>
            <a:off x="3841110" y="4211796"/>
            <a:ext cx="2459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 &amp; Review</a:t>
            </a:r>
            <a:endParaRPr lang="en-MY" dirty="0"/>
          </a:p>
        </p:txBody>
      </p:sp>
      <p:sp>
        <p:nvSpPr>
          <p:cNvPr id="3" name="TextBox 2"/>
          <p:cNvSpPr txBox="1"/>
          <p:nvPr/>
        </p:nvSpPr>
        <p:spPr>
          <a:xfrm>
            <a:off x="7092280" y="541742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Rate the Risk</a:t>
            </a:r>
          </a:p>
        </p:txBody>
      </p:sp>
      <p:sp>
        <p:nvSpPr>
          <p:cNvPr id="4" name="Rectangle 3"/>
          <p:cNvSpPr/>
          <p:nvPr/>
        </p:nvSpPr>
        <p:spPr>
          <a:xfrm>
            <a:off x="3491880" y="1403205"/>
            <a:ext cx="57606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1- Identify and uncover risk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2- Determine the </a:t>
            </a:r>
            <a:r>
              <a:rPr lang="en-US" sz="1400" b="1" dirty="0">
                <a:solidFill>
                  <a:srgbClr val="FF0000"/>
                </a:solidFill>
              </a:rPr>
              <a:t>likelihood</a:t>
            </a:r>
            <a:r>
              <a:rPr lang="en-US" sz="1400" b="1" dirty="0"/>
              <a:t> </a:t>
            </a:r>
            <a:r>
              <a:rPr lang="en-US" sz="1400" dirty="0"/>
              <a:t>and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consequence</a:t>
            </a:r>
            <a:r>
              <a:rPr lang="en-US" sz="1400" b="1" dirty="0"/>
              <a:t> </a:t>
            </a:r>
            <a:r>
              <a:rPr lang="en-US" sz="1400" dirty="0"/>
              <a:t>of each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3- Evaluate or </a:t>
            </a:r>
            <a:r>
              <a:rPr lang="en-US" sz="1400" b="1" dirty="0">
                <a:solidFill>
                  <a:srgbClr val="FF0000"/>
                </a:solidFill>
              </a:rPr>
              <a:t>rank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the risk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4- How can you </a:t>
            </a:r>
            <a:r>
              <a:rPr lang="en-US" sz="1400" b="1" dirty="0">
                <a:solidFill>
                  <a:srgbClr val="FF0000"/>
                </a:solidFill>
              </a:rPr>
              <a:t>minimize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the probability of the </a:t>
            </a:r>
            <a:r>
              <a:rPr lang="en-US" sz="1400" b="1" dirty="0"/>
              <a:t>negative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5- Monitor</a:t>
            </a:r>
            <a:r>
              <a:rPr lang="en-US" sz="1400" dirty="0"/>
              <a:t>, </a:t>
            </a:r>
            <a:r>
              <a:rPr lang="en-US" sz="1400" b="1" dirty="0">
                <a:solidFill>
                  <a:srgbClr val="FF0000"/>
                </a:solidFill>
              </a:rPr>
              <a:t>track</a:t>
            </a:r>
            <a:r>
              <a:rPr lang="en-US" sz="1400" dirty="0"/>
              <a:t> and </a:t>
            </a:r>
            <a:r>
              <a:rPr lang="en-US" sz="1400" b="1" dirty="0">
                <a:solidFill>
                  <a:srgbClr val="FF0000"/>
                </a:solidFill>
              </a:rPr>
              <a:t>review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/>
              <a:t>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401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Risk</a:t>
            </a:r>
          </a:p>
          <a:p>
            <a:r>
              <a:rPr lang="en-US" dirty="0"/>
              <a:t>Risk Assessment</a:t>
            </a:r>
          </a:p>
          <a:p>
            <a:r>
              <a:rPr lang="en-US" dirty="0"/>
              <a:t>Security Surveys and Planning</a:t>
            </a:r>
          </a:p>
          <a:p>
            <a:r>
              <a:rPr lang="en-US" dirty="0"/>
              <a:t>Security Policies</a:t>
            </a:r>
            <a:endParaRPr lang="en-MY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ea typeface="新細明體" pitchFamily="18" charset="-120"/>
              </a:rPr>
              <a:t>Topics &amp; Structure of The Lesson</a:t>
            </a:r>
            <a:endParaRPr lang="en-MY" b="1" u="sng" dirty="0">
              <a:solidFill>
                <a:schemeClr val="tx1"/>
              </a:solidFill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48328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1721" y="1631717"/>
            <a:ext cx="8229600" cy="4804935"/>
          </a:xfrm>
        </p:spPr>
        <p:txBody>
          <a:bodyPr/>
          <a:lstStyle/>
          <a:p>
            <a:pPr algn="just"/>
            <a:r>
              <a:rPr lang="en-US" sz="1800" b="1" dirty="0"/>
              <a:t>Step 1: Identify the Risk.</a:t>
            </a:r>
            <a:r>
              <a:rPr lang="en-US" sz="1800" dirty="0"/>
              <a:t> </a:t>
            </a:r>
            <a:r>
              <a:rPr lang="en-US" sz="1800" dirty="0">
                <a:highlight>
                  <a:srgbClr val="FFFF00"/>
                </a:highlight>
                <a:hlinkClick r:id="rId3" tooltip="The Risk Management Process-A Practical Technique for Identifying Risks"/>
              </a:rPr>
              <a:t>uncover, recognize and describe risks</a:t>
            </a:r>
            <a:r>
              <a:rPr lang="en-US" sz="1800" dirty="0">
                <a:highlight>
                  <a:srgbClr val="FFFF00"/>
                </a:highlight>
              </a:rPr>
              <a:t> </a:t>
            </a:r>
            <a:r>
              <a:rPr lang="en-US" sz="1800" dirty="0"/>
              <a:t>that might affect your project or its outcomes. There are a number of techniques you can use to find project risks. During this step you start to prepare your </a:t>
            </a:r>
            <a:r>
              <a:rPr lang="en-US" sz="1800" dirty="0">
                <a:hlinkClick r:id="rId4" tooltip="Risk Register Template-The Benefits of a Standardized Approach"/>
              </a:rPr>
              <a:t>Project Risk Register</a:t>
            </a:r>
            <a:r>
              <a:rPr lang="en-US" sz="1800" dirty="0"/>
              <a:t>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b="1" dirty="0"/>
              <a:t>Step 2: Analyze the risk</a:t>
            </a:r>
            <a:r>
              <a:rPr lang="en-US" sz="1800" dirty="0"/>
              <a:t>. Once risks are identified you </a:t>
            </a:r>
            <a:r>
              <a:rPr lang="en-US" sz="1800" u="sng" dirty="0"/>
              <a:t>determine the </a:t>
            </a:r>
            <a:r>
              <a:rPr lang="en-US" sz="1800" u="sng" dirty="0">
                <a:highlight>
                  <a:srgbClr val="FFFF00"/>
                </a:highlight>
              </a:rPr>
              <a:t>likelihood and consequence of each risk</a:t>
            </a:r>
            <a:r>
              <a:rPr lang="en-US" sz="1800" dirty="0"/>
              <a:t>. You develop an understanding of the nature of the risk and its potential to affect project goals and objectives. This information is also input to your Project Risk Register.</a:t>
            </a:r>
          </a:p>
          <a:p>
            <a:pPr algn="just"/>
            <a:endParaRPr lang="en-US" sz="1800" dirty="0"/>
          </a:p>
          <a:p>
            <a:pPr algn="just"/>
            <a:r>
              <a:rPr lang="en-US" sz="1800" b="1" dirty="0"/>
              <a:t>Step 3: Evaluate or Rank the Risk.</a:t>
            </a:r>
            <a:r>
              <a:rPr lang="en-US" sz="1800" dirty="0"/>
              <a:t> You </a:t>
            </a:r>
            <a:r>
              <a:rPr lang="en-US" sz="1800" u="sng" dirty="0"/>
              <a:t>evaluate or rank the risk </a:t>
            </a:r>
            <a:r>
              <a:rPr lang="en-US" sz="1800" dirty="0"/>
              <a:t>by determining the risk magnitude, which </a:t>
            </a:r>
            <a:r>
              <a:rPr lang="en-US" sz="1800" u="sng" dirty="0">
                <a:highlight>
                  <a:srgbClr val="FFFF00"/>
                </a:highlight>
              </a:rPr>
              <a:t>is the combination of likelihood and consequence</a:t>
            </a:r>
            <a:r>
              <a:rPr lang="en-US" sz="1800" dirty="0"/>
              <a:t>. You make decisions about whether the risk is acceptable or whether it is serious enough to warrant treatment. These risk rankings are also added to your Project Risk Register.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 Management process (cont’d)</a:t>
            </a:r>
            <a:endParaRPr lang="en-MY" b="1" u="sng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21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475277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5775" y="1556792"/>
            <a:ext cx="8229600" cy="3987149"/>
          </a:xfrm>
        </p:spPr>
        <p:txBody>
          <a:bodyPr/>
          <a:lstStyle/>
          <a:p>
            <a:pPr algn="just"/>
            <a:r>
              <a:rPr lang="en-US" sz="2000" b="1" dirty="0"/>
              <a:t>Step 4: Treat the Risk.</a:t>
            </a:r>
            <a:r>
              <a:rPr lang="en-US" sz="2000" dirty="0"/>
              <a:t> This is also referred to as </a:t>
            </a:r>
            <a:r>
              <a:rPr lang="en-US" sz="2000" u="sng" dirty="0">
                <a:highlight>
                  <a:srgbClr val="FFFF00"/>
                </a:highlight>
              </a:rPr>
              <a:t>Risk Response Planning</a:t>
            </a:r>
            <a:r>
              <a:rPr lang="en-US" sz="2000" dirty="0">
                <a:highlight>
                  <a:srgbClr val="FFFF00"/>
                </a:highlight>
              </a:rPr>
              <a:t>.</a:t>
            </a:r>
            <a:r>
              <a:rPr lang="en-US" sz="2000" dirty="0"/>
              <a:t> During this step you assess your highest ranked risks and set out a plan to treat or modify these risks to achieve acceptable risk levels. </a:t>
            </a:r>
            <a:r>
              <a:rPr lang="en-US" sz="2000" u="sng" dirty="0">
                <a:highlight>
                  <a:srgbClr val="FFFF00"/>
                </a:highlight>
              </a:rPr>
              <a:t>How can you minimize the probability of the negative risks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/>
              <a:t>as well as enhancing the opportunities? You </a:t>
            </a:r>
            <a:r>
              <a:rPr lang="en-US" sz="2000" u="sng" dirty="0">
                <a:highlight>
                  <a:srgbClr val="FFFF00"/>
                </a:highlight>
              </a:rPr>
              <a:t>create risk mitigation strategies</a:t>
            </a:r>
            <a:r>
              <a:rPr lang="en-US" sz="2000" dirty="0">
                <a:highlight>
                  <a:srgbClr val="FFFF00"/>
                </a:highlight>
              </a:rPr>
              <a:t>, </a:t>
            </a:r>
            <a:r>
              <a:rPr lang="en-US" sz="2000" u="sng" dirty="0">
                <a:highlight>
                  <a:srgbClr val="FFFF00"/>
                </a:highlight>
              </a:rPr>
              <a:t>preventive plans and contingency plans </a:t>
            </a:r>
            <a:r>
              <a:rPr lang="en-US" sz="2000" dirty="0"/>
              <a:t>in this step. And you add the risk treatment measures for the highest ranking or most serious risks to your </a:t>
            </a:r>
            <a:r>
              <a:rPr lang="en-US" sz="2000" dirty="0">
                <a:hlinkClick r:id="rId3" tooltip="What are the 12 Key Elements of a Project Risk Register Template?"/>
              </a:rPr>
              <a:t>Project Risk Register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  <a:p>
            <a:pPr algn="just"/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r>
              <a:rPr lang="en-US" sz="1600" b="1" u="sng" dirty="0">
                <a:solidFill>
                  <a:schemeClr val="accent1">
                    <a:lumMod val="50000"/>
                  </a:schemeClr>
                </a:solidFill>
              </a:rPr>
              <a:t>Business contingency plan 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: is used for risk management when an exceptional risk that, though unlikely, would have catastrophic consequences (burdensome/heavy). Contingency plans are often divided by governments or businesses.</a:t>
            </a:r>
          </a:p>
          <a:p>
            <a:pPr algn="just"/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algn="just"/>
            <a:r>
              <a:rPr lang="en-US" sz="2000" b="1" dirty="0"/>
              <a:t>Step 5: Monitor and Review the risk.</a:t>
            </a:r>
            <a:r>
              <a:rPr lang="en-US" sz="2000" dirty="0"/>
              <a:t> This is the step where you take your Project Risk Register and </a:t>
            </a:r>
            <a:r>
              <a:rPr lang="en-US" sz="2000" u="sng" dirty="0"/>
              <a:t>use it to monitor</a:t>
            </a:r>
            <a:r>
              <a:rPr lang="en-US" sz="2000" dirty="0"/>
              <a:t>, </a:t>
            </a:r>
            <a:r>
              <a:rPr lang="en-US" sz="2000" u="sng" dirty="0"/>
              <a:t>track</a:t>
            </a:r>
            <a:r>
              <a:rPr lang="en-US" sz="2000" dirty="0"/>
              <a:t> and </a:t>
            </a:r>
            <a:r>
              <a:rPr lang="en-US" sz="2000" u="sng" dirty="0"/>
              <a:t>review</a:t>
            </a:r>
            <a:r>
              <a:rPr lang="en-US" sz="2000" dirty="0"/>
              <a:t> risks.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Risk Management process (cont’d)</a:t>
            </a:r>
            <a:endParaRPr lang="en-MY" b="1" u="sng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22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8802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Vulnerabilities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Weakness of the current system/process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E.g. Enforcement of scanning ID cards for accessing building/room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E.g. Smoke detector installation in the building</a:t>
            </a:r>
          </a:p>
          <a:p>
            <a:pPr>
              <a:buFontTx/>
              <a:buChar char="-"/>
            </a:pPr>
            <a:endParaRPr lang="en-US" sz="2400" dirty="0"/>
          </a:p>
          <a:p>
            <a:pPr>
              <a:buFont typeface="Arial" pitchFamily="34" charset="0"/>
              <a:buChar char="•"/>
            </a:pPr>
            <a:r>
              <a:rPr lang="en-US" sz="2400" b="1" dirty="0"/>
              <a:t>Threats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Acts that damage/harm the business/organization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E.g. Hackers, intruders stealing information</a:t>
            </a: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E.g. Virus attacks that destroy files</a:t>
            </a:r>
          </a:p>
          <a:p>
            <a:pPr lvl="1">
              <a:buFont typeface="Arial" pitchFamily="34" charset="0"/>
              <a:buChar char="•"/>
            </a:pPr>
            <a:endParaRPr lang="en-US" sz="2000" dirty="0"/>
          </a:p>
          <a:p>
            <a:pPr marL="457200" lvl="1" indent="0">
              <a:buNone/>
            </a:pPr>
            <a:r>
              <a:rPr lang="en-US" sz="1600" dirty="0"/>
              <a:t>More discussions on next chapter</a:t>
            </a:r>
          </a:p>
          <a:p>
            <a:pPr lvl="1">
              <a:buFontTx/>
              <a:buChar char="-"/>
            </a:pPr>
            <a:endParaRPr lang="en-MY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Other Components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23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90281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63" y="1412776"/>
            <a:ext cx="8229600" cy="5184576"/>
          </a:xfrm>
        </p:spPr>
        <p:txBody>
          <a:bodyPr/>
          <a:lstStyle/>
          <a:p>
            <a:r>
              <a:rPr lang="en-US" sz="2800" b="1" dirty="0"/>
              <a:t>Fabric Manufacturer</a:t>
            </a:r>
          </a:p>
          <a:p>
            <a:pPr lvl="1"/>
            <a:r>
              <a:rPr lang="en-US" sz="2400" dirty="0"/>
              <a:t>Risks</a:t>
            </a:r>
          </a:p>
          <a:p>
            <a:pPr lvl="2"/>
            <a:r>
              <a:rPr lang="en-US" sz="2000" dirty="0"/>
              <a:t>Fire (High Risk)</a:t>
            </a:r>
          </a:p>
          <a:p>
            <a:pPr lvl="2"/>
            <a:r>
              <a:rPr lang="en-US" sz="2000" dirty="0"/>
              <a:t>Machinery failure (Medium Risk)</a:t>
            </a:r>
          </a:p>
          <a:p>
            <a:pPr lvl="2"/>
            <a:r>
              <a:rPr lang="en-US" sz="2000" dirty="0"/>
              <a:t>Chemical leakage (Low Risk)</a:t>
            </a:r>
          </a:p>
          <a:p>
            <a:pPr lvl="1"/>
            <a:r>
              <a:rPr lang="en-US" sz="2400" b="1" dirty="0"/>
              <a:t>Analysis</a:t>
            </a:r>
          </a:p>
          <a:p>
            <a:pPr lvl="2"/>
            <a:r>
              <a:rPr lang="en-US" sz="2000" dirty="0"/>
              <a:t>Questionnaires distributed to Managers, operational staff, coordinator, chemist</a:t>
            </a:r>
          </a:p>
          <a:p>
            <a:pPr lvl="2"/>
            <a:r>
              <a:rPr lang="en-US" sz="2000" dirty="0"/>
              <a:t>Observations</a:t>
            </a:r>
          </a:p>
          <a:p>
            <a:pPr lvl="1"/>
            <a:r>
              <a:rPr lang="en-US" sz="2400" b="1" dirty="0"/>
              <a:t>Control and Policies</a:t>
            </a:r>
          </a:p>
          <a:p>
            <a:pPr lvl="2"/>
            <a:r>
              <a:rPr lang="en-US" sz="2000" dirty="0"/>
              <a:t>Fire extinguisher </a:t>
            </a:r>
          </a:p>
          <a:p>
            <a:pPr lvl="2"/>
            <a:r>
              <a:rPr lang="en-US" sz="2000" dirty="0"/>
              <a:t>Back up machine/operates old machine</a:t>
            </a:r>
          </a:p>
          <a:p>
            <a:pPr lvl="2"/>
            <a:r>
              <a:rPr lang="en-US" sz="2000" dirty="0"/>
              <a:t>Providing/ demonstration face mask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Example of Risk Assessment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24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194501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 action="ppaction://hlinkfile"/>
              </a:rPr>
              <a:t>Business Impact Analysis sample</a:t>
            </a:r>
            <a:r>
              <a:rPr lang="en-US" dirty="0">
                <a:hlinkClick r:id="rId4" action="ppaction://hlinkfile"/>
              </a:rPr>
              <a:t> </a:t>
            </a:r>
            <a:endParaRPr lang="en-US" dirty="0"/>
          </a:p>
          <a:p>
            <a:r>
              <a:rPr lang="en-US" dirty="0">
                <a:hlinkClick r:id="rId5" action="ppaction://hlinkfile"/>
              </a:rPr>
              <a:t>Disaster Recovery Plan 1 sample</a:t>
            </a:r>
            <a:r>
              <a:rPr lang="en-US" dirty="0">
                <a:hlinkClick r:id="rId4" action="ppaction://hlinkfile"/>
              </a:rPr>
              <a:t> </a:t>
            </a:r>
            <a:endParaRPr lang="en-US" dirty="0"/>
          </a:p>
          <a:p>
            <a:r>
              <a:rPr lang="en-US" dirty="0">
                <a:hlinkClick r:id="rId6" action="ppaction://hlinkfile"/>
              </a:rPr>
              <a:t>Disaster Recovery Plan 2 sample</a:t>
            </a:r>
            <a:r>
              <a:rPr lang="en-US" dirty="0">
                <a:hlinkClick r:id="rId4" action="ppaction://hlinkfile"/>
              </a:rPr>
              <a:t> </a:t>
            </a:r>
            <a:endParaRPr lang="en-US" dirty="0"/>
          </a:p>
          <a:p>
            <a:r>
              <a:rPr lang="en-US" dirty="0">
                <a:hlinkClick r:id="rId7" action="ppaction://hlinkfile"/>
              </a:rPr>
              <a:t>Risk Assessment 1 sample</a:t>
            </a:r>
            <a:r>
              <a:rPr lang="en-US" dirty="0">
                <a:hlinkClick r:id="rId4" action="ppaction://hlinkfile"/>
              </a:rPr>
              <a:t> </a:t>
            </a:r>
            <a:endParaRPr lang="en-US" dirty="0"/>
          </a:p>
          <a:p>
            <a:r>
              <a:rPr lang="en-US" dirty="0">
                <a:hlinkClick r:id="rId8" action="ppaction://hlinkfile"/>
              </a:rPr>
              <a:t>Risk Assessment 2 sample </a:t>
            </a:r>
            <a:endParaRPr lang="en-US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Samples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25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78851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services for back up</a:t>
            </a:r>
          </a:p>
          <a:p>
            <a:r>
              <a:rPr lang="en-US" b="1" dirty="0"/>
              <a:t>Virtualizations</a:t>
            </a:r>
            <a:r>
              <a:rPr lang="en-US" dirty="0"/>
              <a:t> – temporarily sessions for </a:t>
            </a:r>
          </a:p>
          <a:p>
            <a:r>
              <a:rPr lang="en-US" dirty="0"/>
              <a:t>Proxy Servers for network control</a:t>
            </a:r>
          </a:p>
          <a:p>
            <a:r>
              <a:rPr lang="en-US" dirty="0"/>
              <a:t>Service Oriented Architecture (SOA) – ticketing servers to identify users and provision services</a:t>
            </a:r>
          </a:p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Outcomes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26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88114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63" y="1412776"/>
            <a:ext cx="8229600" cy="4525962"/>
          </a:xfrm>
        </p:spPr>
        <p:txBody>
          <a:bodyPr/>
          <a:lstStyle/>
          <a:p>
            <a:r>
              <a:rPr lang="en-US" dirty="0"/>
              <a:t>Form a team to discuss the operations and analyze risk of the following industries:</a:t>
            </a:r>
          </a:p>
          <a:p>
            <a:pPr lvl="1"/>
            <a:r>
              <a:rPr lang="en-US" dirty="0"/>
              <a:t>Power generation plant</a:t>
            </a:r>
          </a:p>
          <a:p>
            <a:pPr lvl="1"/>
            <a:r>
              <a:rPr lang="en-US" dirty="0"/>
              <a:t>Petroleum refinery</a:t>
            </a:r>
          </a:p>
          <a:p>
            <a:pPr lvl="1"/>
            <a:r>
              <a:rPr lang="en-US" dirty="0"/>
              <a:t>Water treatment center</a:t>
            </a:r>
          </a:p>
          <a:p>
            <a:pPr lvl="1"/>
            <a:r>
              <a:rPr lang="en-US" dirty="0"/>
              <a:t>Blood bank</a:t>
            </a:r>
          </a:p>
          <a:p>
            <a:pPr lvl="1"/>
            <a:r>
              <a:rPr lang="en-US" dirty="0"/>
              <a:t>Food ingredient supplier</a:t>
            </a:r>
          </a:p>
          <a:p>
            <a:pPr lvl="1"/>
            <a:r>
              <a:rPr lang="en-US" dirty="0"/>
              <a:t>Air flight control tower</a:t>
            </a:r>
          </a:p>
          <a:p>
            <a:endParaRPr lang="en-US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Quick Review Question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27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606904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Risk – potential problem due to weakness found in the system</a:t>
            </a:r>
          </a:p>
          <a:p>
            <a:r>
              <a:rPr lang="en-US" dirty="0"/>
              <a:t>Risk Assessment – analysis process to avoid/prevent risk from happening</a:t>
            </a:r>
          </a:p>
          <a:p>
            <a:r>
              <a:rPr lang="en-US" dirty="0"/>
              <a:t>Security Policies – procedures/rules set by an organization in maintaining smooth flow of a business</a:t>
            </a:r>
            <a:endParaRPr lang="en-MY" dirty="0"/>
          </a:p>
          <a:p>
            <a:pPr marL="0" indent="0">
              <a:buNone/>
            </a:pP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Summary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28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92001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636912"/>
            <a:ext cx="7042150" cy="1143000"/>
          </a:xfrm>
        </p:spPr>
        <p:txBody>
          <a:bodyPr/>
          <a:lstStyle/>
          <a:p>
            <a:r>
              <a:rPr lang="en-US" sz="7200" dirty="0"/>
              <a:t>Q &amp; 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29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454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b="1" dirty="0"/>
              <a:t>At the end of this topic, You should be able to:</a:t>
            </a:r>
          </a:p>
          <a:p>
            <a:r>
              <a:rPr lang="en-US" dirty="0"/>
              <a:t>Describe the Risk</a:t>
            </a:r>
          </a:p>
          <a:p>
            <a:r>
              <a:rPr lang="en-US" dirty="0"/>
              <a:t>Discuss Risk Assessment</a:t>
            </a:r>
          </a:p>
          <a:p>
            <a:r>
              <a:rPr lang="en-US" dirty="0"/>
              <a:t>Understand Security Surveys and Planning</a:t>
            </a:r>
          </a:p>
          <a:p>
            <a:r>
              <a:rPr lang="en-US" dirty="0"/>
              <a:t>Understanding Security Policies</a:t>
            </a:r>
            <a:endParaRPr lang="en-MY" dirty="0"/>
          </a:p>
          <a:p>
            <a:pPr marL="0" indent="0">
              <a:buNone/>
            </a:pPr>
            <a:endParaRPr lang="en-MY" dirty="0"/>
          </a:p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ea typeface="新細明體" pitchFamily="18" charset="-120"/>
              </a:rPr>
              <a:t>Learning Outcome</a:t>
            </a:r>
            <a:endParaRPr lang="en-MY" b="1" u="sng" dirty="0">
              <a:solidFill>
                <a:schemeClr val="tx1"/>
              </a:solidFill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3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3126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800" b="1" dirty="0">
                <a:latin typeface="Century Gothic" panose="020B0502020202020204" pitchFamily="34" charset="0"/>
              </a:rPr>
              <a:t>If you have mastered this topic, </a:t>
            </a:r>
            <a:r>
              <a:rPr lang="en-US" altLang="en-US" sz="2800" b="1" dirty="0">
                <a:solidFill>
                  <a:srgbClr val="990000"/>
                </a:solidFill>
                <a:latin typeface="Century Gothic" panose="020B0502020202020204" pitchFamily="34" charset="0"/>
              </a:rPr>
              <a:t>you should be able to use the following terms correctly in your assignments and exams</a:t>
            </a:r>
            <a:r>
              <a:rPr lang="en-US" altLang="en-US" sz="2800" b="1" dirty="0">
                <a:latin typeface="Century Gothic" panose="020B0502020202020204" pitchFamily="34" charset="0"/>
              </a:rPr>
              <a:t>:</a:t>
            </a:r>
          </a:p>
          <a:p>
            <a:pPr lvl="1"/>
            <a:r>
              <a:rPr lang="en-US" b="1" dirty="0"/>
              <a:t>Risk</a:t>
            </a:r>
          </a:p>
          <a:p>
            <a:pPr lvl="1"/>
            <a:r>
              <a:rPr lang="en-US" b="1" dirty="0"/>
              <a:t>Risk Assessment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u="sng" dirty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Key Terms You Must Be Able To Use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4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806457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Risk</a:t>
            </a:r>
          </a:p>
          <a:p>
            <a:r>
              <a:rPr lang="en-US" dirty="0"/>
              <a:t>Risk Assessment</a:t>
            </a:r>
          </a:p>
          <a:p>
            <a:r>
              <a:rPr lang="en-US" dirty="0"/>
              <a:t>Security Surveys and Planning</a:t>
            </a:r>
          </a:p>
          <a:p>
            <a:r>
              <a:rPr lang="en-US" dirty="0"/>
              <a:t>Security Policies</a:t>
            </a:r>
            <a:endParaRPr lang="en-MY" dirty="0"/>
          </a:p>
          <a:p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ea typeface="新細明體" pitchFamily="18" charset="-120"/>
              </a:rPr>
              <a:t>Modules Objectives</a:t>
            </a:r>
            <a:endParaRPr lang="en-MY" b="1" u="sng" dirty="0">
              <a:solidFill>
                <a:schemeClr val="tx1"/>
              </a:solidFill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5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32041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an outline of risk, and the terminology used.</a:t>
            </a:r>
          </a:p>
          <a:p>
            <a:r>
              <a:rPr lang="en-US" dirty="0"/>
              <a:t>Provide an outline to a range of threats</a:t>
            </a:r>
          </a:p>
          <a:p>
            <a:r>
              <a:rPr lang="en-US" dirty="0"/>
              <a:t>Discuss risks for a facility</a:t>
            </a:r>
          </a:p>
          <a:p>
            <a:r>
              <a:rPr lang="en-US" dirty="0"/>
              <a:t>Outline disaster recovery plans and procedures</a:t>
            </a:r>
            <a:endParaRPr lang="en-MY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ea typeface="新細明體" pitchFamily="18" charset="-120"/>
              </a:rPr>
              <a:t>Modules Objectives</a:t>
            </a:r>
            <a:endParaRPr lang="en-MY" b="1" u="sng" dirty="0">
              <a:solidFill>
                <a:schemeClr val="tx1"/>
              </a:solidFill>
              <a:latin typeface="Century Gothic" panose="020B0502020202020204" pitchFamily="34" charset="0"/>
              <a:ea typeface="新細明體" pitchFamily="18" charset="-12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7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646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Risk</a:t>
            </a:r>
          </a:p>
          <a:p>
            <a:r>
              <a:rPr lang="en-US" dirty="0"/>
              <a:t>Risk Assessment</a:t>
            </a:r>
          </a:p>
          <a:p>
            <a:r>
              <a:rPr lang="en-US" dirty="0"/>
              <a:t>Security Surveys and Planning</a:t>
            </a:r>
          </a:p>
          <a:p>
            <a:r>
              <a:rPr lang="en-US" dirty="0"/>
              <a:t>Security Policies</a:t>
            </a:r>
            <a:endParaRPr lang="en-MY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tx1"/>
                </a:solidFill>
                <a:latin typeface="Century Gothic" panose="020B0502020202020204" pitchFamily="34" charset="0"/>
                <a:ea typeface="新細明體" pitchFamily="18" charset="-120"/>
              </a:rPr>
              <a:t>Lecture Content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6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006494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363" y="1697038"/>
            <a:ext cx="8229600" cy="4108226"/>
          </a:xfrm>
        </p:spPr>
        <p:txBody>
          <a:bodyPr/>
          <a:lstStyle/>
          <a:p>
            <a:pPr algn="just"/>
            <a:r>
              <a:rPr lang="en-US" sz="2400" b="1" dirty="0"/>
              <a:t>Vulnerabilities*: </a:t>
            </a:r>
            <a:r>
              <a:rPr lang="en-MY" sz="2400" dirty="0"/>
              <a:t>A </a:t>
            </a:r>
            <a:r>
              <a:rPr lang="en-MY" sz="2400" b="1" u="sng" dirty="0"/>
              <a:t>flaw</a:t>
            </a:r>
            <a:r>
              <a:rPr lang="en-MY" sz="2400" dirty="0"/>
              <a:t> or </a:t>
            </a:r>
            <a:r>
              <a:rPr lang="en-MY" sz="2400" b="1" u="sng" dirty="0"/>
              <a:t>weakness</a:t>
            </a:r>
            <a:r>
              <a:rPr lang="en-MY" sz="2400" dirty="0"/>
              <a:t> in system security procedures, design, implementation, or internal controls that could be exercised.</a:t>
            </a:r>
          </a:p>
          <a:p>
            <a:pPr marL="0" indent="0">
              <a:buNone/>
            </a:pPr>
            <a:endParaRPr lang="en-MY" sz="2400" dirty="0"/>
          </a:p>
          <a:p>
            <a:pPr algn="just"/>
            <a:r>
              <a:rPr lang="en-US" sz="2400" b="1" dirty="0"/>
              <a:t>Threats*: </a:t>
            </a:r>
            <a:r>
              <a:rPr lang="en-MY" sz="2400" dirty="0"/>
              <a:t>The potential for a source exploit a specific vulnerability, carried out by </a:t>
            </a:r>
            <a:r>
              <a:rPr lang="en-MY" sz="2400" b="1" u="sng" dirty="0"/>
              <a:t>actor</a:t>
            </a:r>
            <a:r>
              <a:rPr lang="en-MY" sz="2400" dirty="0"/>
              <a:t> with motivation.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b="1" dirty="0"/>
              <a:t>Risk: **</a:t>
            </a:r>
            <a:r>
              <a:rPr lang="en-MY" sz="2400" dirty="0"/>
              <a:t>The </a:t>
            </a:r>
            <a:r>
              <a:rPr lang="en-MY" sz="2400" b="1" u="sng" dirty="0"/>
              <a:t>potential</a:t>
            </a:r>
            <a:r>
              <a:rPr lang="en-MY" sz="2400" dirty="0"/>
              <a:t> that a given threat will exploit vulnerabilities of an asset or group of assets and thereby cause harm to the organization. </a:t>
            </a:r>
          </a:p>
          <a:p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Common Terms</a:t>
            </a:r>
            <a:endParaRPr lang="en-MY" b="1" u="sn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9 of 30</a:t>
            </a:r>
            <a:endParaRPr lang="en-MY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6021288"/>
            <a:ext cx="79928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Source: </a:t>
            </a:r>
            <a:r>
              <a:rPr lang="en-MY" sz="1100" dirty="0"/>
              <a:t>NIST SP 800-30 – Risk Management Guide for Information Technology Systems</a:t>
            </a:r>
            <a:endParaRPr lang="en-US" sz="1100" dirty="0"/>
          </a:p>
          <a:p>
            <a:r>
              <a:rPr lang="en-US" sz="1100" dirty="0"/>
              <a:t>** Source: ISO 13335 – Information Technology Security Techniques </a:t>
            </a:r>
            <a:endParaRPr lang="en-MY" sz="1100" dirty="0"/>
          </a:p>
        </p:txBody>
      </p:sp>
    </p:spTree>
    <p:extLst>
      <p:ext uri="{BB962C8B-B14F-4D97-AF65-F5344CB8AC3E}">
        <p14:creationId xmlns:p14="http://schemas.microsoft.com/office/powerpoint/2010/main" val="1246213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403648"/>
            <a:ext cx="8537451" cy="5121696"/>
          </a:xfrm>
        </p:spPr>
        <p:txBody>
          <a:bodyPr/>
          <a:lstStyle/>
          <a:p>
            <a:pPr algn="just"/>
            <a:r>
              <a:rPr lang="en-MY" sz="2800" dirty="0"/>
              <a:t>A broad field of management related to </a:t>
            </a:r>
            <a:r>
              <a:rPr lang="en-MY" sz="2800" b="1" dirty="0"/>
              <a:t>asset </a:t>
            </a:r>
            <a:r>
              <a:rPr lang="en-MY" sz="2400" dirty="0"/>
              <a:t>(</a:t>
            </a:r>
            <a:r>
              <a:rPr lang="en-US" sz="2400" b="1" u="sng" dirty="0"/>
              <a:t>people</a:t>
            </a:r>
            <a:r>
              <a:rPr lang="en-US" sz="2400" dirty="0"/>
              <a:t>, </a:t>
            </a:r>
            <a:r>
              <a:rPr lang="en-US" sz="2400" b="1" u="sng" dirty="0"/>
              <a:t>buildings</a:t>
            </a:r>
            <a:r>
              <a:rPr lang="en-US" sz="2400" dirty="0"/>
              <a:t>, </a:t>
            </a:r>
            <a:r>
              <a:rPr lang="en-US" sz="2400" b="1" u="sng" dirty="0"/>
              <a:t>machines</a:t>
            </a:r>
            <a:r>
              <a:rPr lang="en-US" sz="2400" dirty="0"/>
              <a:t>, </a:t>
            </a:r>
            <a:r>
              <a:rPr lang="en-US" sz="2400" b="1" u="sng" dirty="0"/>
              <a:t>systems and information assets</a:t>
            </a:r>
            <a:r>
              <a:rPr lang="en-MY" sz="2400" dirty="0"/>
              <a:t>), </a:t>
            </a:r>
            <a:r>
              <a:rPr lang="en-MY" sz="2800" b="1" dirty="0"/>
              <a:t>physical security </a:t>
            </a:r>
            <a:r>
              <a:rPr lang="en-MY" sz="2800" dirty="0"/>
              <a:t>and </a:t>
            </a:r>
            <a:r>
              <a:rPr lang="en-MY" sz="2800" b="1" dirty="0"/>
              <a:t>human resource</a:t>
            </a:r>
            <a:r>
              <a:rPr lang="en-MY" sz="2800" dirty="0"/>
              <a:t> safety functions.</a:t>
            </a:r>
          </a:p>
          <a:p>
            <a:pPr algn="just"/>
            <a:r>
              <a:rPr lang="en-US" sz="2800" dirty="0"/>
              <a:t>Management tools to </a:t>
            </a:r>
            <a:r>
              <a:rPr lang="en-MY" sz="2800" b="1" dirty="0"/>
              <a:t>identify</a:t>
            </a:r>
            <a:r>
              <a:rPr lang="en-MY" sz="2800" dirty="0"/>
              <a:t> </a:t>
            </a:r>
            <a:r>
              <a:rPr lang="en-MY" sz="2800" b="1" dirty="0">
                <a:solidFill>
                  <a:srgbClr val="FF0000"/>
                </a:solidFill>
              </a:rPr>
              <a:t>threats</a:t>
            </a:r>
            <a:r>
              <a:rPr lang="en-MY" sz="2800" dirty="0"/>
              <a:t>, </a:t>
            </a:r>
            <a:r>
              <a:rPr lang="en-MY" sz="2800" b="1" dirty="0"/>
              <a:t>classify</a:t>
            </a:r>
            <a:r>
              <a:rPr lang="en-MY" sz="2800" dirty="0"/>
              <a:t> the </a:t>
            </a:r>
            <a:r>
              <a:rPr lang="en-MY" sz="2800" b="1" dirty="0">
                <a:solidFill>
                  <a:srgbClr val="FF0000"/>
                </a:solidFill>
              </a:rPr>
              <a:t>assets </a:t>
            </a:r>
            <a:r>
              <a:rPr lang="en-MY" sz="2800" dirty="0"/>
              <a:t>and to </a:t>
            </a:r>
            <a:r>
              <a:rPr lang="en-MY" sz="2800" b="1" dirty="0"/>
              <a:t>rate system </a:t>
            </a:r>
            <a:r>
              <a:rPr lang="en-MY" sz="2800" b="1" dirty="0">
                <a:solidFill>
                  <a:srgbClr val="FF0000"/>
                </a:solidFill>
              </a:rPr>
              <a:t>vulnerabilities</a:t>
            </a:r>
            <a:r>
              <a:rPr lang="en-MY" sz="2800" dirty="0">
                <a:solidFill>
                  <a:srgbClr val="FF0000"/>
                </a:solidFill>
              </a:rPr>
              <a:t> </a:t>
            </a:r>
            <a:r>
              <a:rPr lang="en-MY" sz="2800" dirty="0"/>
              <a:t>so that effective control can be implemented.</a:t>
            </a:r>
          </a:p>
          <a:p>
            <a:pPr lvl="1" algn="just"/>
            <a:r>
              <a:rPr lang="en-US" sz="2000" dirty="0"/>
              <a:t>E.g. </a:t>
            </a:r>
            <a:r>
              <a:rPr lang="en-US" sz="2000" b="1" i="1" u="sng" dirty="0"/>
              <a:t>Information classification </a:t>
            </a:r>
            <a:r>
              <a:rPr lang="en-US" sz="2000" dirty="0"/>
              <a:t>(Top Secret, Secrete, Confidential and Sensitive), </a:t>
            </a:r>
            <a:r>
              <a:rPr lang="en-US" sz="2000" b="1" i="1" u="sng" dirty="0"/>
              <a:t>risk assessment </a:t>
            </a:r>
            <a:r>
              <a:rPr lang="en-US" sz="2000" dirty="0"/>
              <a:t>(a process to identify potential hazards and analyze what could happen if a </a:t>
            </a:r>
            <a:r>
              <a:rPr lang="en-US" sz="2000" b="1" dirty="0"/>
              <a:t>hazard</a:t>
            </a:r>
            <a:r>
              <a:rPr lang="en-US" sz="2000" dirty="0"/>
              <a:t> occurs.), </a:t>
            </a:r>
            <a:r>
              <a:rPr lang="en-US" sz="2000" b="1" i="1" u="sng" dirty="0"/>
              <a:t>risk analysis</a:t>
            </a:r>
            <a:r>
              <a:rPr lang="en-US" sz="2000" dirty="0"/>
              <a:t> (identifying and quantifying uncertainties, estimating their impact on outcomes that we care about, building a </a:t>
            </a:r>
            <a:r>
              <a:rPr lang="en-US" sz="2000" b="1" dirty="0"/>
              <a:t>risk analysis</a:t>
            </a:r>
            <a:r>
              <a:rPr lang="en-US" sz="2000" dirty="0"/>
              <a:t>).</a:t>
            </a:r>
            <a:endParaRPr lang="en-MY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050" y="260648"/>
            <a:ext cx="7042150" cy="1143000"/>
          </a:xfrm>
        </p:spPr>
        <p:txBody>
          <a:bodyPr/>
          <a:lstStyle/>
          <a:p>
            <a:r>
              <a:rPr lang="en-US" b="1" u="sng" dirty="0"/>
              <a:t>Security Management</a:t>
            </a:r>
            <a:endParaRPr lang="en-MY" b="1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6248400" y="6623050"/>
            <a:ext cx="2895600" cy="234950"/>
          </a:xfrm>
          <a:prstGeom prst="rect">
            <a:avLst/>
          </a:prstGeom>
        </p:spPr>
        <p:txBody>
          <a:bodyPr/>
          <a:lstStyle/>
          <a:p>
            <a:r>
              <a:rPr lang="en-MY"/>
              <a:t>Slide 10 of 30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5537126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APU-2023">
      <a:dk1>
        <a:srgbClr val="082F50"/>
      </a:dk1>
      <a:lt1>
        <a:srgbClr val="FFFFFF"/>
      </a:lt1>
      <a:dk2>
        <a:srgbClr val="0070C0"/>
      </a:dk2>
      <a:lt2>
        <a:srgbClr val="C0F9FC"/>
      </a:lt2>
      <a:accent1>
        <a:srgbClr val="00B0F0"/>
      </a:accent1>
      <a:accent2>
        <a:srgbClr val="079244"/>
      </a:accent2>
      <a:accent3>
        <a:srgbClr val="E02C32"/>
      </a:accent3>
      <a:accent4>
        <a:srgbClr val="45D7EA"/>
      </a:accent4>
      <a:accent5>
        <a:srgbClr val="FAC41B"/>
      </a:accent5>
      <a:accent6>
        <a:srgbClr val="082F50"/>
      </a:accent6>
      <a:hlink>
        <a:srgbClr val="9AB1D0"/>
      </a:hlink>
      <a:folHlink>
        <a:srgbClr val="0D3358"/>
      </a:folHlink>
    </a:clrScheme>
    <a:fontScheme name="APU-2023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UCTI-Template-foundation-leve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CTI-Template-foundation-leve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CTI-Template-foundation-leve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heme1" id="{05DA8037-3C60-488B-A28C-E6C10474452A}" vid="{D8BEDA39-B25D-4631-8FCF-36B08DFFD7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5963F60EC5A5488098AC4E60F3A25C" ma:contentTypeVersion="3" ma:contentTypeDescription="Create a new document." ma:contentTypeScope="" ma:versionID="a57c393ad05cf81fe1fb87f9933793c4">
  <xsd:schema xmlns:xsd="http://www.w3.org/2001/XMLSchema" xmlns:xs="http://www.w3.org/2001/XMLSchema" xmlns:p="http://schemas.microsoft.com/office/2006/metadata/properties" xmlns:ns2="645f25e7-a7c4-4f10-8566-c482222abd84" targetNamespace="http://schemas.microsoft.com/office/2006/metadata/properties" ma:root="true" ma:fieldsID="d92a16e6f1a33363e76e095ff500ebe9" ns2:_="">
    <xsd:import namespace="645f25e7-a7c4-4f10-8566-c482222abd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f25e7-a7c4-4f10-8566-c482222abd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86127A1-C72B-4FC3-9D96-56E28B15054F}"/>
</file>

<file path=customXml/itemProps2.xml><?xml version="1.0" encoding="utf-8"?>
<ds:datastoreItem xmlns:ds="http://schemas.openxmlformats.org/officeDocument/2006/customXml" ds:itemID="{D243A2D6-A3D9-4E1E-BA57-EC443A954808}"/>
</file>

<file path=customXml/itemProps3.xml><?xml version="1.0" encoding="utf-8"?>
<ds:datastoreItem xmlns:ds="http://schemas.openxmlformats.org/officeDocument/2006/customXml" ds:itemID="{E7E70E19-2A39-4709-ACD5-6D08AE4DEF5B}"/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5156</TotalTime>
  <Words>1703</Words>
  <Application>Microsoft Office PowerPoint</Application>
  <PresentationFormat>On-screen Show (4:3)</PresentationFormat>
  <Paragraphs>243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Montserrat</vt:lpstr>
      <vt:lpstr>PT Sans</vt:lpstr>
      <vt:lpstr>Theme1</vt:lpstr>
      <vt:lpstr>Digital Security and Forensics AICT006-4-2-DSF Version 2</vt:lpstr>
      <vt:lpstr>Topics &amp; Structure of The Lesson</vt:lpstr>
      <vt:lpstr>Learning Outcome</vt:lpstr>
      <vt:lpstr>Key Terms You Must Be Able To Use</vt:lpstr>
      <vt:lpstr>Modules Objectives</vt:lpstr>
      <vt:lpstr>Modules Objectives</vt:lpstr>
      <vt:lpstr>Lecture Content</vt:lpstr>
      <vt:lpstr>Common Terms</vt:lpstr>
      <vt:lpstr>Security Management</vt:lpstr>
      <vt:lpstr>Risk</vt:lpstr>
      <vt:lpstr>Risk (cont’d)</vt:lpstr>
      <vt:lpstr>Risk (cont’d)</vt:lpstr>
      <vt:lpstr>Risk (cont’d)</vt:lpstr>
      <vt:lpstr>Risk (cont’d)</vt:lpstr>
      <vt:lpstr>Risk (cont’d)</vt:lpstr>
      <vt:lpstr>Risk Management</vt:lpstr>
      <vt:lpstr>Risk Management (cont’d)</vt:lpstr>
      <vt:lpstr>Risk Management Guidelines</vt:lpstr>
      <vt:lpstr>Risk Management process</vt:lpstr>
      <vt:lpstr>Risk Management process (cont’d)</vt:lpstr>
      <vt:lpstr>Risk Management process (cont’d)</vt:lpstr>
      <vt:lpstr>Other Components</vt:lpstr>
      <vt:lpstr>Example of Risk Assessment</vt:lpstr>
      <vt:lpstr>Samples</vt:lpstr>
      <vt:lpstr>Outcomes</vt:lpstr>
      <vt:lpstr>Quick Review Question</vt:lpstr>
      <vt:lpstr>Summary</vt:lpstr>
      <vt:lpstr>Q &amp; A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Security and Forensic Technologies</dc:title>
  <dc:creator>yusnine</dc:creator>
  <cp:lastModifiedBy>Reshiwaran Jegatheswaran</cp:lastModifiedBy>
  <cp:revision>196</cp:revision>
  <cp:lastPrinted>2019-04-30T09:52:46Z</cp:lastPrinted>
  <dcterms:created xsi:type="dcterms:W3CDTF">2012-10-05T18:47:35Z</dcterms:created>
  <dcterms:modified xsi:type="dcterms:W3CDTF">2023-06-06T06:53:02Z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0x010100FE5963F60EC5A5488098AC4E60F3A25C</vt:lpwstr>
  </property>
</Properties>
</file>